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23" r:id="rId2"/>
    <p:sldMasterId id="2147483710" r:id="rId3"/>
  </p:sldMasterIdLst>
  <p:sldIdLst>
    <p:sldId id="256" r:id="rId4"/>
    <p:sldId id="276" r:id="rId5"/>
    <p:sldId id="257" r:id="rId6"/>
    <p:sldId id="277" r:id="rId7"/>
    <p:sldId id="258" r:id="rId8"/>
    <p:sldId id="271" r:id="rId9"/>
    <p:sldId id="272" r:id="rId10"/>
    <p:sldId id="274" r:id="rId11"/>
    <p:sldId id="273" r:id="rId12"/>
    <p:sldId id="275" r:id="rId13"/>
    <p:sldId id="269" r:id="rId14"/>
  </p:sldIdLst>
  <p:sldSz cx="9906000" cy="6858000" type="A4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32"/>
    <p:restoredTop sz="94674"/>
  </p:normalViewPr>
  <p:slideViewPr>
    <p:cSldViewPr snapToGrid="0" snapToObjects="1">
      <p:cViewPr varScale="1">
        <p:scale>
          <a:sx n="74" d="100"/>
          <a:sy n="74" d="100"/>
        </p:scale>
        <p:origin x="1434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037" y="105188"/>
            <a:ext cx="8332926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791" y="2768808"/>
            <a:ext cx="493964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9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308958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765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1872138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2347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8B40B7-DBAB-D546-8266-A7A61D399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B45750D-A13F-E44C-929F-BFD722BEB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50FAA47-6C95-B54F-80B8-C826EDC9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F748017-C239-5341-BBA2-313AD262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36556C5-8D3D-BA46-923A-F62ECCD4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620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628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5628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t>27-03-2020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4922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920DF3-3CA4-6448-8750-4CBEC3BF3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CBCA123-6EBF-2B48-B644-52C2D1210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AF7F2A4-C8C3-CF43-A86F-380C1E670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B11ECAA-BF03-C246-BCDB-E55690A7E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1F3CF77-3089-AA42-BB85-A79657E54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EF01CC6-260C-C844-92E8-F2D94695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9232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CDB719-2F23-0E4A-8295-B1A165FF7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355497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18EE139-64EB-6E4B-A0ED-28B375749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368F4FB-E901-DD46-A048-02C83B9B9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909F0E9-659E-7247-8D9E-9E90334F1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78D7BBE-1D1D-9E40-91AA-464A948F04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DFF0FB23-FF10-A84A-ABAE-4FC6229E0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2CBA7CB4-946A-9145-ABA0-930E3B1DB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11EECB7C-D0E9-9541-BA24-B74B956DD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8404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F12E6B-774B-B94B-8F43-93D6FC5A1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5B8B024-AFF8-1E44-A4BA-048272230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FA922C7-385F-9944-A98E-403C1712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FC4FB781-CA78-DA4D-8CD4-2339DA93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709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FA27CE8-860B-124C-809C-330321D39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52EC2415-84E7-2742-A00C-A880B33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47680D4-2654-3F4A-A5D2-A0FC0F49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742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9B4070-8093-FB46-A937-E7B68479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5A3260-A852-0149-B16C-79F525C1C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ADD681F-3B0E-1148-8844-CEF11AE2F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5ED02A9-A2B5-BF49-BA03-8AC374D4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9EED72C-070C-3B4C-9445-68EBEF11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BE15F86-C830-B54F-B5BC-1591D0CF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768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270457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7391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2C8D72-E163-C748-A180-1DE5EFB1E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3C4077A1-D75E-BD42-B9DD-5E462B4C9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7F27250-3D79-7B49-9325-62DC46DDC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8C4A80F-3183-3643-9DF4-D969DCCED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1A96142-869F-AB47-9073-73F72FA5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FD8D3D6-490F-8D43-9079-DB62F369D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4629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9B3866-06B2-FB44-BF3E-26EC0F4D0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8A453A9-5012-5A46-B557-E18E25EA4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0D5EBB-ECE5-9C4A-88FB-E69C5CDE0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4808CEA-BB76-0849-BD17-AA95748A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08B1365-63D9-A548-BAEC-88096776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166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67D060C3-E7F2-B442-8AC9-1B4895B2B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1957972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27F22B3-C000-604C-A041-699B8E3D5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89F09FE-1EB5-414D-AD46-969FEF3C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7A49056-08DB-494B-BC3C-1CDB755A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61757C7-1F54-8842-BDFB-A920DFEC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0334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E49377-1891-9747-9ADC-38F15DD62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D01FB72-F5C6-0F4A-AE6F-831FB6F64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8703B4C-D02A-DE4C-9973-7D500A3BA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58E8FE7-E3A3-1B45-B917-628680E36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7D3E414-894B-BB48-A58D-45FD03E2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3001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628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5628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t>27-03-2020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9250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48272E-5B49-DD47-83FF-AFD6450C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4A119BC-A1B6-4E40-918C-9DE62F134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3DDD05F-B0F0-874E-A962-E71FBDDC5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C09D923-06F0-3A40-AAEA-1390D9646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DB20EDD-A66B-0E48-9976-39B3C18B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E3CC8C7-4A52-BE48-ACAB-33A8C5B87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384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20F6D6-42A3-AC46-B650-7A0BD0058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6" y="365125"/>
            <a:ext cx="834587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45806D7-387F-1B4E-8E45-A928BE1BC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0B9D1F9-209F-0D4C-9C0D-86060FDA9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2E24B05-34CA-1F49-A0BF-49BD4E2A2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675FAB19-6E7C-3A4C-9293-BDE8D04C3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C1ED1D1C-B020-7E48-B201-D8D83F3BB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39B3E66E-D6E1-1442-93BB-BFFF89E70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2448CBA7-DD96-9142-8624-6A057C528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7837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A54A24-01FD-7A4E-8B3B-678350C9C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2F22DC7-3E0A-294E-84A6-006C6D110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B8C8CD9-796D-1548-9C1B-6DBEF63B5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075E042-802C-5A48-B06C-90A813D2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5448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ACCD421-2C1C-5C43-A7FA-0E2044502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602B5F05-16D3-1148-9724-DBEFFE136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DE678AA-2507-9A42-B9AD-C409A9C1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6280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239B78-96E6-764A-ACEC-DA036E2BF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B1B2296-ED5E-9F4E-B7A9-089F9319D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8239D9D-F5EB-034F-A00D-0CBA66D53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36F1531-1277-9F43-93D6-6A10FB2E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ADF0427-5AB6-F541-85E7-9053D48BB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065C169-613A-724A-91AF-99A0D2523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139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628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5628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t>27-03-2020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0938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F370A4-19FD-E44F-B888-A48A32AC8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B431AC8-4E98-6745-A214-05E5AD90FD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1F9DB71-1365-AA45-AA62-E3E510EE2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744F2F3-1E8F-8141-8FA1-C1D679B6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6E899EB-1A45-DC41-9539-5A2A68E4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0E603A6-149A-AA49-BB85-E119D02E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1673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4BB061-FE7A-C442-A541-149D2B31C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4BFEB6F-FEE6-9D4F-8370-CB6BAC2B9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CDA726E-DD72-A54C-9DA8-27140BCC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9E3CEC9-E09C-C545-AD0A-733F9555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FEE291F-111E-3A4E-8D95-AAE37DF56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8747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7FEC626-4E53-6945-99B3-7661C0A7E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1948347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BD0402D-118A-844F-9109-8F8A0729A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ABA2BE7-9604-A549-AF8D-6F4C37B1B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6D27819-A82A-8D44-9A62-7FE42FE3D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A5CB40A-1878-B044-A46C-EECE02F33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56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289707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474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288417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581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280082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806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025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o marca de agua">
    <p:bg>
      <p:bgPr>
        <a:blipFill dpi="0" rotWithShape="1">
          <a:blip r:embed="rId2">
            <a:alphaModFix amt="5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E3DDBF3-012D-964C-8F98-9A6B8F33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05F4768-3EAA-C843-AAB5-EF1AFF59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BBE28BA-C840-D84B-96BA-970523DE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1095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175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80617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1367A-BA69-2E45-8EFB-495A67487531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0467" y="6356352"/>
            <a:ext cx="12744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Marcador de título 6">
            <a:extLst>
              <a:ext uri="{FF2B5EF4-FFF2-40B4-BE49-F238E27FC236}">
                <a16:creationId xmlns:a16="http://schemas.microsoft.com/office/drawing/2014/main" xmlns="" id="{91144737-02DC-7C40-9386-504D683A4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2608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12146CCE-5934-CD42-B568-0FD2298B0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534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505641D6-3859-F340-AE98-FBB28D9A6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3185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A3AC580-0388-5F46-87AB-48C4D1D18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03AFDAE-D89A-AE4B-82DD-DB3DE9B44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1556-86E8-1C49-8DBE-8BBE10666C63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2FF704E-4F33-F340-8D61-D79B0A2F2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2ACDC48-A938-2C4B-B8AA-129A391B5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483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35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CC34166D-2563-5F4E-9247-1698915A7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365125"/>
            <a:ext cx="83282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C695835-0A4C-854B-B7C5-1BFD2E9FB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9E6829F-7026-AB43-B30D-6E83BA0DAA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87E69-FAFF-A349-BF82-5E62C809216B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4CE1C85-A77C-D444-9B22-CCB40B039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6CC0730-461B-3449-893D-E91ADB823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682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2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D68EDA63-F881-C743-9765-0765B2575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44" y="515155"/>
            <a:ext cx="8332926" cy="3928056"/>
          </a:xfrm>
        </p:spPr>
        <p:txBody>
          <a:bodyPr>
            <a:normAutofit/>
          </a:bodyPr>
          <a:lstStyle/>
          <a:p>
            <a:r>
              <a:rPr lang="es-CL" sz="8800" smtClean="0"/>
              <a:t>Clase </a:t>
            </a:r>
            <a:r>
              <a:rPr lang="es-CL" sz="8800" smtClean="0"/>
              <a:t>4:</a:t>
            </a:r>
            <a:r>
              <a:rPr lang="es-CL" sz="8800" dirty="0" smtClean="0"/>
              <a:t/>
            </a:r>
            <a:br>
              <a:rPr lang="es-CL" sz="8800" dirty="0" smtClean="0"/>
            </a:br>
            <a:r>
              <a:rPr lang="es-CL" sz="8800" dirty="0" smtClean="0"/>
              <a:t>El corazón</a:t>
            </a:r>
            <a:br>
              <a:rPr lang="es-CL" sz="8800" dirty="0" smtClean="0"/>
            </a:br>
            <a:endParaRPr lang="es-CL" sz="8800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EA435891-F663-CE48-BAC7-59990A475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5539" y="3218372"/>
            <a:ext cx="4939643" cy="1655762"/>
          </a:xfrm>
        </p:spPr>
        <p:txBody>
          <a:bodyPr/>
          <a:lstStyle/>
          <a:p>
            <a:r>
              <a:rPr lang="es-CL" dirty="0" smtClean="0"/>
              <a:t>NIVEL KINDER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8903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4244D2C7-D842-3F4B-B3CD-51FA30FEC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124" y="365127"/>
            <a:ext cx="8641724" cy="1325563"/>
          </a:xfrm>
        </p:spPr>
        <p:txBody>
          <a:bodyPr/>
          <a:lstStyle/>
          <a:p>
            <a:pPr algn="ctr"/>
            <a:r>
              <a:rPr lang="es-CL" dirty="0" smtClean="0"/>
              <a:t>EL CORAZÓN Y SU CUIDADO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87443510-EA67-F542-B5C9-8B3FC6D572EB}"/>
              </a:ext>
            </a:extLst>
          </p:cNvPr>
          <p:cNvSpPr txBox="1">
            <a:spLocks/>
          </p:cNvSpPr>
          <p:nvPr/>
        </p:nvSpPr>
        <p:spPr>
          <a:xfrm>
            <a:off x="412124" y="1690691"/>
            <a:ext cx="9118242" cy="737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dirty="0" smtClean="0">
                <a:solidFill>
                  <a:srgbClr val="000000"/>
                </a:solidFill>
                <a:latin typeface="Arial" panose="020B0604020202020204" pitchFamily="34" charset="0"/>
              </a:rPr>
              <a:t>Para cuidar nuestro corazón, debemos:</a:t>
            </a:r>
          </a:p>
          <a:p>
            <a:pPr marL="0" indent="0" algn="just">
              <a:buNone/>
            </a:pPr>
            <a:endParaRPr lang="es-CL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152" name="Picture 8" descr="Vectores de stock de Niño haciendo ejercicio, ilustraciones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63" y="3153109"/>
            <a:ext cx="2872786" cy="2591892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lustraciones, imágenes y vectores de stock sobre Niños Comiendo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0"/>
          <a:stretch/>
        </p:blipFill>
        <p:spPr bwMode="auto">
          <a:xfrm>
            <a:off x="5064272" y="3153109"/>
            <a:ext cx="3721870" cy="2591892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87443510-EA67-F542-B5C9-8B3FC6D572EB}"/>
              </a:ext>
            </a:extLst>
          </p:cNvPr>
          <p:cNvSpPr txBox="1">
            <a:spLocks/>
          </p:cNvSpPr>
          <p:nvPr/>
        </p:nvSpPr>
        <p:spPr>
          <a:xfrm>
            <a:off x="709367" y="2041960"/>
            <a:ext cx="3028682" cy="1180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CL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L" dirty="0" smtClean="0">
                <a:solidFill>
                  <a:srgbClr val="000000"/>
                </a:solidFill>
                <a:latin typeface="Arial" panose="020B0604020202020204" pitchFamily="34" charset="0"/>
              </a:rPr>
              <a:t>Ejercitarnos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87443510-EA67-F542-B5C9-8B3FC6D572EB}"/>
              </a:ext>
            </a:extLst>
          </p:cNvPr>
          <p:cNvSpPr txBox="1">
            <a:spLocks/>
          </p:cNvSpPr>
          <p:nvPr/>
        </p:nvSpPr>
        <p:spPr>
          <a:xfrm>
            <a:off x="5464336" y="1837461"/>
            <a:ext cx="3028682" cy="11804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CL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L" dirty="0" smtClean="0">
                <a:solidFill>
                  <a:srgbClr val="000000"/>
                </a:solidFill>
                <a:latin typeface="Arial" panose="020B0604020202020204" pitchFamily="34" charset="0"/>
              </a:rPr>
              <a:t>Alimentarnos de forma saludable</a:t>
            </a:r>
          </a:p>
        </p:txBody>
      </p:sp>
    </p:spTree>
    <p:extLst>
      <p:ext uri="{BB962C8B-B14F-4D97-AF65-F5344CB8AC3E}">
        <p14:creationId xmlns:p14="http://schemas.microsoft.com/office/powerpoint/2010/main" val="279735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6E95E494-284D-FE47-99BA-224A527A5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037" y="1592494"/>
            <a:ext cx="8332926" cy="900294"/>
          </a:xfrm>
        </p:spPr>
        <p:txBody>
          <a:bodyPr/>
          <a:lstStyle/>
          <a:p>
            <a:r>
              <a:rPr lang="es-CL" dirty="0"/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379847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4244D2C7-D842-3F4B-B3CD-51FA30FEC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HOY CONOCEREMOS SOBRE…</a:t>
            </a:r>
            <a:br>
              <a:rPr lang="es-CL" dirty="0" smtClean="0"/>
            </a:br>
            <a:r>
              <a:rPr lang="es-CL" dirty="0" smtClean="0"/>
              <a:t>EL CORAZÓN</a:t>
            </a:r>
            <a:endParaRPr lang="es-CL" dirty="0"/>
          </a:p>
        </p:txBody>
      </p:sp>
      <p:pic>
        <p:nvPicPr>
          <p:cNvPr id="5" name="Picture 2" descr="Anatomía del cuerpo de la niña. dibujos animados médica femenina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60"/>
          <a:stretch/>
        </p:blipFill>
        <p:spPr bwMode="auto">
          <a:xfrm>
            <a:off x="1044217" y="1690690"/>
            <a:ext cx="7146746" cy="488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6401232" y="1957830"/>
            <a:ext cx="1789731" cy="435305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547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D93E95-F96B-414A-9443-C8BBCB316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9565" y="734096"/>
            <a:ext cx="4484176" cy="715523"/>
          </a:xfrm>
        </p:spPr>
        <p:txBody>
          <a:bodyPr/>
          <a:lstStyle/>
          <a:p>
            <a:r>
              <a:rPr lang="es-CL" sz="3600" b="1" dirty="0" smtClean="0"/>
              <a:t/>
            </a:r>
            <a:br>
              <a:rPr lang="es-CL" sz="3600" b="1" dirty="0" smtClean="0"/>
            </a:br>
            <a:r>
              <a:rPr lang="es-CL" sz="3600" b="1" dirty="0" smtClean="0"/>
              <a:t>Así es nuestro corazón:</a:t>
            </a:r>
            <a:endParaRPr lang="es-CL" sz="3600" b="1" dirty="0"/>
          </a:p>
        </p:txBody>
      </p:sp>
      <p:pic>
        <p:nvPicPr>
          <p:cNvPr id="7" name="Picture 2" descr="Científicos españoles averiguan por qué el corazón se ubica en el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7" r="29539"/>
          <a:stretch/>
        </p:blipFill>
        <p:spPr bwMode="auto">
          <a:xfrm>
            <a:off x="5160345" y="1590627"/>
            <a:ext cx="3634740" cy="483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4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t="3933"/>
          <a:stretch/>
        </p:blipFill>
        <p:spPr>
          <a:xfrm>
            <a:off x="476518" y="759854"/>
            <a:ext cx="8617829" cy="574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8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4244D2C7-D842-3F4B-B3CD-51FA30FEC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EL CORAZÓN Y SUS CARACTERÍSTICAS GENERALES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87443510-EA67-F542-B5C9-8B3FC6D572EB}"/>
              </a:ext>
            </a:extLst>
          </p:cNvPr>
          <p:cNvSpPr txBox="1">
            <a:spLocks/>
          </p:cNvSpPr>
          <p:nvPr/>
        </p:nvSpPr>
        <p:spPr>
          <a:xfrm>
            <a:off x="4344683" y="1690690"/>
            <a:ext cx="5134167" cy="4305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dirty="0" smtClean="0"/>
              <a:t>Tu corazón es un músculo y es el más especial que tenemos y el más fuerte.</a:t>
            </a:r>
          </a:p>
          <a:p>
            <a:pPr algn="just"/>
            <a:endParaRPr lang="es-CL" sz="1200" dirty="0" smtClean="0"/>
          </a:p>
          <a:p>
            <a:pPr algn="just"/>
            <a:r>
              <a:rPr lang="es-CL" dirty="0" smtClean="0"/>
              <a:t>Lo tienes situado un poco a la izquierda del centro del pecho, entre los pulmones.</a:t>
            </a:r>
          </a:p>
          <a:p>
            <a:pPr algn="just"/>
            <a:endParaRPr lang="es-CL" sz="1400" dirty="0" smtClean="0"/>
          </a:p>
          <a:p>
            <a:pPr algn="just"/>
            <a:r>
              <a:rPr lang="es-CL" dirty="0" smtClean="0"/>
              <a:t> Es del tamaño aproximado de tu puño.</a:t>
            </a:r>
            <a:endParaRPr lang="es-CL" dirty="0"/>
          </a:p>
        </p:txBody>
      </p:sp>
      <p:pic>
        <p:nvPicPr>
          <p:cNvPr id="8" name="Picture 2" descr="Imágenes, fotos de stock y vectores sobre Puño Cerrado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" t="17566" r="10590" b="7597"/>
          <a:stretch/>
        </p:blipFill>
        <p:spPr bwMode="auto">
          <a:xfrm>
            <a:off x="6078829" y="4556479"/>
            <a:ext cx="2315187" cy="2301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83" y="1571375"/>
            <a:ext cx="4191000" cy="4305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lecha derecha 2"/>
          <p:cNvSpPr/>
          <p:nvPr/>
        </p:nvSpPr>
        <p:spPr>
          <a:xfrm rot="10800000">
            <a:off x="3142445" y="3271233"/>
            <a:ext cx="1352282" cy="452879"/>
          </a:xfrm>
          <a:prstGeom prst="rightArrow">
            <a:avLst/>
          </a:prstGeom>
          <a:solidFill>
            <a:srgbClr val="DE3D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235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4244D2C7-D842-3F4B-B3CD-51FA30FEC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EL CORAZÓN Y SU FUNCIÓN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87443510-EA67-F542-B5C9-8B3FC6D572EB}"/>
              </a:ext>
            </a:extLst>
          </p:cNvPr>
          <p:cNvSpPr txBox="1">
            <a:spLocks/>
          </p:cNvSpPr>
          <p:nvPr/>
        </p:nvSpPr>
        <p:spPr>
          <a:xfrm>
            <a:off x="2884867" y="2332901"/>
            <a:ext cx="6593983" cy="3422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3200" dirty="0" smtClean="0"/>
              <a:t>El corazón, cumple la función de enviar sangre</a:t>
            </a:r>
            <a:r>
              <a:rPr lang="es-CL" sz="3200" dirty="0"/>
              <a:t> </a:t>
            </a:r>
            <a:r>
              <a:rPr lang="es-CL" sz="3200" dirty="0" smtClean="0"/>
              <a:t>a </a:t>
            </a:r>
            <a:r>
              <a:rPr lang="es-CL" sz="3200" dirty="0"/>
              <a:t>todo tu cuerpo. </a:t>
            </a:r>
            <a:endParaRPr lang="es-CL" sz="3200" dirty="0" smtClean="0"/>
          </a:p>
          <a:p>
            <a:pPr algn="just"/>
            <a:endParaRPr lang="es-CL" sz="3200" dirty="0" smtClean="0"/>
          </a:p>
          <a:p>
            <a:pPr algn="just"/>
            <a:r>
              <a:rPr lang="es-CL" sz="3200" dirty="0" smtClean="0"/>
              <a:t>La </a:t>
            </a:r>
            <a:r>
              <a:rPr lang="es-CL" sz="3200" dirty="0"/>
              <a:t>sangre </a:t>
            </a:r>
            <a:r>
              <a:rPr lang="es-CL" sz="3200" dirty="0" smtClean="0"/>
              <a:t>lleva </a:t>
            </a:r>
            <a:r>
              <a:rPr lang="es-CL" sz="3200" dirty="0"/>
              <a:t>el oxígeno y los nutrientes que </a:t>
            </a:r>
            <a:r>
              <a:rPr lang="es-CL" sz="3200" dirty="0" smtClean="0"/>
              <a:t>necesita</a:t>
            </a:r>
            <a:r>
              <a:rPr lang="es-CL" sz="3200" dirty="0"/>
              <a:t> </a:t>
            </a:r>
            <a:r>
              <a:rPr lang="es-CL" sz="3200" dirty="0" smtClean="0"/>
              <a:t>nuestro cuerpo.</a:t>
            </a:r>
          </a:p>
          <a:p>
            <a:pPr marL="0" indent="0" algn="just">
              <a:buNone/>
            </a:pPr>
            <a:endParaRPr lang="es-CL" sz="3200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2" y="1294803"/>
            <a:ext cx="2776546" cy="549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3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4244D2C7-D842-3F4B-B3CD-51FA30FEC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COMO FUCIONA EL CORAZÓN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87443510-EA67-F542-B5C9-8B3FC6D572EB}"/>
              </a:ext>
            </a:extLst>
          </p:cNvPr>
          <p:cNvSpPr txBox="1">
            <a:spLocks/>
          </p:cNvSpPr>
          <p:nvPr/>
        </p:nvSpPr>
        <p:spPr>
          <a:xfrm>
            <a:off x="4468115" y="1795935"/>
            <a:ext cx="5010736" cy="43054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3100" dirty="0">
                <a:solidFill>
                  <a:srgbClr val="000000"/>
                </a:solidFill>
                <a:latin typeface="Arial" panose="020B0604020202020204" pitchFamily="34" charset="0"/>
              </a:rPr>
              <a:t>Tu corazón es una especie de bomba</a:t>
            </a:r>
            <a:r>
              <a:rPr lang="es-CL" sz="3100" dirty="0" smtClean="0">
                <a:solidFill>
                  <a:srgbClr val="000000"/>
                </a:solidFill>
                <a:latin typeface="Arial" panose="020B0604020202020204" pitchFamily="34" charset="0"/>
              </a:rPr>
              <a:t>, que impulsa sangre.</a:t>
            </a:r>
          </a:p>
          <a:p>
            <a:pPr marL="0" indent="0">
              <a:buNone/>
            </a:pPr>
            <a:endParaRPr lang="es-CL" sz="3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CL" sz="3100" dirty="0">
                <a:solidFill>
                  <a:srgbClr val="000000"/>
                </a:solidFill>
                <a:latin typeface="Arial" panose="020B0604020202020204" pitchFamily="34" charset="0"/>
              </a:rPr>
              <a:t> El lado derecho recibe sangre del resto del cuerpo y la bombea hacia los </a:t>
            </a:r>
            <a:r>
              <a:rPr lang="es-CL" sz="3100" dirty="0" smtClean="0">
                <a:solidFill>
                  <a:srgbClr val="000000"/>
                </a:solidFill>
                <a:latin typeface="Arial" panose="020B0604020202020204" pitchFamily="34" charset="0"/>
              </a:rPr>
              <a:t>pulmones, para que la sangre se llene de oxígeno y nutrientes.</a:t>
            </a:r>
          </a:p>
          <a:p>
            <a:pPr marL="0" indent="0" algn="just">
              <a:buNone/>
            </a:pPr>
            <a:endParaRPr lang="es-CL" sz="3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CL" sz="3100" dirty="0">
                <a:solidFill>
                  <a:srgbClr val="000000"/>
                </a:solidFill>
                <a:latin typeface="Arial" panose="020B0604020202020204" pitchFamily="34" charset="0"/>
              </a:rPr>
              <a:t>El lado </a:t>
            </a:r>
            <a:r>
              <a:rPr lang="es-CL" sz="3100" dirty="0" smtClean="0">
                <a:solidFill>
                  <a:srgbClr val="000000"/>
                </a:solidFill>
                <a:latin typeface="Arial" panose="020B0604020202020204" pitchFamily="34" charset="0"/>
              </a:rPr>
              <a:t>izquierdo recibe la </a:t>
            </a:r>
            <a:r>
              <a:rPr lang="es-CL" sz="3100" dirty="0">
                <a:solidFill>
                  <a:srgbClr val="000000"/>
                </a:solidFill>
                <a:latin typeface="Arial" panose="020B0604020202020204" pitchFamily="34" charset="0"/>
              </a:rPr>
              <a:t>sangre </a:t>
            </a:r>
            <a:r>
              <a:rPr lang="es-CL" sz="3100" dirty="0" smtClean="0">
                <a:solidFill>
                  <a:srgbClr val="000000"/>
                </a:solidFill>
                <a:latin typeface="Arial" panose="020B0604020202020204" pitchFamily="34" charset="0"/>
              </a:rPr>
              <a:t>que proviene </a:t>
            </a:r>
            <a:r>
              <a:rPr lang="es-CL" sz="3100" dirty="0">
                <a:solidFill>
                  <a:srgbClr val="000000"/>
                </a:solidFill>
                <a:latin typeface="Arial" panose="020B0604020202020204" pitchFamily="34" charset="0"/>
              </a:rPr>
              <a:t>de los pulmones </a:t>
            </a:r>
            <a:r>
              <a:rPr lang="es-CL" sz="3100" dirty="0" smtClean="0">
                <a:solidFill>
                  <a:srgbClr val="000000"/>
                </a:solidFill>
                <a:latin typeface="Arial" panose="020B0604020202020204" pitchFamily="34" charset="0"/>
              </a:rPr>
              <a:t>rica en oxígeno y nutrientes y </a:t>
            </a:r>
            <a:r>
              <a:rPr lang="es-CL" sz="3100" dirty="0">
                <a:solidFill>
                  <a:srgbClr val="000000"/>
                </a:solidFill>
                <a:latin typeface="Arial" panose="020B0604020202020204" pitchFamily="34" charset="0"/>
              </a:rPr>
              <a:t>la bombea al resto del cuerpo. </a:t>
            </a:r>
            <a:endParaRPr lang="es-CL" sz="31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99" y="1690690"/>
            <a:ext cx="4122887" cy="4629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29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7578" y="3978749"/>
            <a:ext cx="9182636" cy="1971675"/>
          </a:xfrm>
        </p:spPr>
        <p:txBody>
          <a:bodyPr>
            <a:noAutofit/>
          </a:bodyPr>
          <a:lstStyle/>
          <a:p>
            <a:pPr algn="just"/>
            <a:r>
              <a:rPr lang="es-CL" dirty="0" smtClean="0"/>
              <a:t>A través de las venas y las arterias, la sangre puede viajar por todo nuestro cuerpo.</a:t>
            </a:r>
          </a:p>
          <a:p>
            <a:pPr algn="just"/>
            <a:endParaRPr lang="es-CL" sz="1400" dirty="0" smtClean="0"/>
          </a:p>
          <a:p>
            <a:pPr algn="just"/>
            <a:r>
              <a:rPr lang="es-CL" dirty="0" smtClean="0"/>
              <a:t>Las arterias, llevan la sangre rica en oxígeno y nutrientes, a todos los órganos de nuestro cuerpo.</a:t>
            </a:r>
          </a:p>
          <a:p>
            <a:pPr algn="just"/>
            <a:endParaRPr lang="es-CL" sz="1400" dirty="0"/>
          </a:p>
          <a:p>
            <a:pPr algn="just"/>
            <a:r>
              <a:rPr lang="es-CL" dirty="0" smtClean="0"/>
              <a:t>Las venas, devuelven la sangre ya pobre en oxígeno al corazón.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986" y="171102"/>
            <a:ext cx="5679819" cy="3768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00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4244D2C7-D842-3F4B-B3CD-51FA30FEC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123" y="365127"/>
            <a:ext cx="8718997" cy="1325563"/>
          </a:xfrm>
        </p:spPr>
        <p:txBody>
          <a:bodyPr/>
          <a:lstStyle/>
          <a:p>
            <a:pPr algn="ctr"/>
            <a:r>
              <a:rPr lang="es-CL" dirty="0" smtClean="0"/>
              <a:t>EL CORAZÓN Y SUS LATIDOS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87443510-EA67-F542-B5C9-8B3FC6D572EB}"/>
              </a:ext>
            </a:extLst>
          </p:cNvPr>
          <p:cNvSpPr txBox="1">
            <a:spLocks/>
          </p:cNvSpPr>
          <p:nvPr/>
        </p:nvSpPr>
        <p:spPr>
          <a:xfrm>
            <a:off x="412124" y="1690690"/>
            <a:ext cx="9118242" cy="1462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dirty="0" smtClean="0">
                <a:solidFill>
                  <a:srgbClr val="000000"/>
                </a:solidFill>
                <a:latin typeface="Arial" panose="020B0604020202020204" pitchFamily="34" charset="0"/>
              </a:rPr>
              <a:t>Para entender los latidos de nuestro corazón, imagina que nuestra mano es un corazón y que cuando esta se abre, se llena de sangre y cuando se cierra impulsa esa sangre hacia afuera, o sea, hacia todo nuestro cuerpo.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r="10927"/>
          <a:stretch/>
        </p:blipFill>
        <p:spPr>
          <a:xfrm>
            <a:off x="3420939" y="3435595"/>
            <a:ext cx="3168913" cy="2792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307" y="3446619"/>
            <a:ext cx="3013420" cy="2781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60" y="3446619"/>
            <a:ext cx="3150025" cy="2781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695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NAC Parvulari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E3C24"/>
      </a:accent1>
      <a:accent2>
        <a:srgbClr val="008E00"/>
      </a:accent2>
      <a:accent3>
        <a:srgbClr val="F3E957"/>
      </a:accent3>
      <a:accent4>
        <a:srgbClr val="FFC000"/>
      </a:accent4>
      <a:accent5>
        <a:srgbClr val="5B9BD5"/>
      </a:accent5>
      <a:accent6>
        <a:srgbClr val="A9A9A9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Educación Parvularia" id="{88769ADE-6A40-1E42-AC81-7D55B4A3D8C0}" vid="{5D12C4B7-04CA-6747-8DEF-D20A97B1B1D1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Educación Parvularia" id="{88769ADE-6A40-1E42-AC81-7D55B4A3D8C0}" vid="{D4D3E301-9127-0C4D-B9CA-1E7D87BF7E09}"/>
    </a:ext>
  </a:extLst>
</a:theme>
</file>

<file path=ppt/theme/theme3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Educación Parvularia" id="{88769ADE-6A40-1E42-AC81-7D55B4A3D8C0}" vid="{3115F27D-5BB0-184A-A300-13C6BD27F9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354</TotalTime>
  <Words>277</Words>
  <Application>Microsoft Office PowerPoint</Application>
  <PresentationFormat>A4 (210 x 297 mm)</PresentationFormat>
  <Paragraphs>34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Diseño personalizado</vt:lpstr>
      <vt:lpstr>3_Diseño personalizado</vt:lpstr>
      <vt:lpstr>Clase 4: El corazón </vt:lpstr>
      <vt:lpstr>HOY CONOCEREMOS SOBRE… EL CORAZÓN</vt:lpstr>
      <vt:lpstr> Así es nuestro corazón:</vt:lpstr>
      <vt:lpstr>Presentación de PowerPoint</vt:lpstr>
      <vt:lpstr>EL CORAZÓN Y SUS CARACTERÍSTICAS GENERALES</vt:lpstr>
      <vt:lpstr>EL CORAZÓN Y SU FUNCIÓN</vt:lpstr>
      <vt:lpstr>COMO FUCIONA EL CORAZÓN</vt:lpstr>
      <vt:lpstr>Presentación de PowerPoint</vt:lpstr>
      <vt:lpstr>EL CORAZÓN Y SUS LATIDOS</vt:lpstr>
      <vt:lpstr>EL CORAZÓN Y SU CUIDADO</vt:lpstr>
      <vt:lpstr>Muchas 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Renato Briceño Espinoza</dc:creator>
  <cp:lastModifiedBy>Sony</cp:lastModifiedBy>
  <cp:revision>15</cp:revision>
  <dcterms:created xsi:type="dcterms:W3CDTF">2020-03-25T21:01:56Z</dcterms:created>
  <dcterms:modified xsi:type="dcterms:W3CDTF">2020-03-27T19:31:47Z</dcterms:modified>
</cp:coreProperties>
</file>