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23" r:id="rId2"/>
    <p:sldMasterId id="2147483710" r:id="rId3"/>
  </p:sldMasterIdLst>
  <p:sldIdLst>
    <p:sldId id="256" r:id="rId4"/>
    <p:sldId id="258" r:id="rId5"/>
    <p:sldId id="263" r:id="rId6"/>
    <p:sldId id="260" r:id="rId7"/>
    <p:sldId id="264" r:id="rId8"/>
  </p:sldIdLst>
  <p:sldSz cx="9906000" cy="6858000" type="A4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3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39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11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460434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2768808"/>
            <a:ext cx="646043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9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308958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7653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1872138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347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8B40B7-DBAB-D546-8266-A7A61D399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45750D-A13F-E44C-929F-BFD722BEB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0FAA47-6C95-B54F-80B8-C826EDC9F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748017-C239-5341-BBA2-313AD262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6556C5-8D3D-BA46-923A-F62ECCD4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620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4922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20DF3-3CA4-6448-8750-4CBEC3BF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CA123-6EBF-2B48-B644-52C2D1210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F7F2A4-C8C3-CF43-A86F-380C1E670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11ECAA-BF03-C246-BCDB-E55690A7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F3CF77-3089-AA42-BB85-A79657E54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F01CC6-260C-C844-92E8-F2D94695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9232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DB719-2F23-0E4A-8295-B1A165FF7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355497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8EE139-64EB-6E4B-A0ED-28B375749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68F4FB-E901-DD46-A048-02C83B9B9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909F0E9-659E-7247-8D9E-9E90334F1D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78D7BBE-1D1D-9E40-91AA-464A948F0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FF0FB23-FF10-A84A-ABAE-4FC6229E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CBA7CB4-946A-9145-ABA0-930E3B1DB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EECB7C-D0E9-9541-BA24-B74B956D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8404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12E6B-774B-B94B-8F43-93D6FC5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B8B024-AFF8-1E44-A4BA-048272230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A922C7-385F-9944-A98E-403C1712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C4FB781-CA78-DA4D-8CD4-2339DA93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709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FA27CE8-860B-124C-809C-330321D3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EC2415-84E7-2742-A00C-A880B33A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7680D4-2654-3F4A-A5D2-A0FC0F497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742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9B4070-8093-FB46-A937-E7B684797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5A3260-A852-0149-B16C-79F525C1C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DD681F-3B0E-1148-8844-CEF11AE2F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ED02A9-A2B5-BF49-BA03-8AC374D41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EED72C-070C-3B4C-9445-68EBEF11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E15F86-C830-B54F-B5BC-1591D0CF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68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70457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391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C8D72-E163-C748-A180-1DE5EFB1E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C4077A1-D75E-BD42-B9DD-5E462B4C9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F27250-3D79-7B49-9325-62DC46DDC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C4A80F-3183-3643-9DF4-D969DCCED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A96142-869F-AB47-9073-73F72FA5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D8D3D6-490F-8D43-9079-DB62F369D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629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B3866-06B2-FB44-BF3E-26EC0F4D0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A453A9-5012-5A46-B557-E18E25EA4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0D5EBB-ECE5-9C4A-88FB-E69C5CDE0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808CEA-BB76-0849-BD17-AA95748A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8B1365-63D9-A548-BAEC-88096776F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166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D060C3-E7F2-B442-8AC9-1B4895B2B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57972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7F22B3-C000-604C-A041-699B8E3D5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9F09FE-1EB5-414D-AD46-969FEF3C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A49056-08DB-494B-BC3C-1CDB755A3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1757C7-1F54-8842-BDFB-A920DFEC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334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49377-1891-9747-9ADC-38F15DD62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01FB72-F5C6-0F4A-AE6F-831FB6F64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703B4C-D02A-DE4C-9973-7D500A3BA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8E8FE7-E3A3-1B45-B917-628680E36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D3E414-894B-BB48-A58D-45FD03E2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30011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644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644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21742" y="6356352"/>
            <a:ext cx="3371301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250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48272E-5B49-DD47-83FF-AFD6450C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A119BC-A1B6-4E40-918C-9DE62F134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DDD05F-B0F0-874E-A962-E71FBDDC5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09D923-06F0-3A40-AAEA-1390D964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B20EDD-A66B-0E48-9976-39B3C18B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3CC8C7-4A52-BE48-ACAB-33A8C5B8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3840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0F6D6-42A3-AC46-B650-7A0BD005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6" y="365125"/>
            <a:ext cx="834587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5806D7-387F-1B4E-8E45-A928BE1BC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B9D1F9-209F-0D4C-9C0D-86060FDA9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E24B05-34CA-1F49-A0BF-49BD4E2A2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 dirty="0"/>
              <a:t>Editar los estilos de texto del patrón
Segundo nivel
Tercer nivel
Cuarto nivel
Quinto nivel</a:t>
            </a:r>
            <a:endParaRPr lang="es-CL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75FAB19-6E7C-3A4C-9293-BDE8D04C3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1ED1D1C-B020-7E48-B201-D8D83F3BB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B3E66E-D6E1-1442-93BB-BFFF89E7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448CBA7-DD96-9142-8624-6A057C52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7837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54A24-01FD-7A4E-8B3B-678350C9C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2F22DC7-3E0A-294E-84A6-006C6D110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B8C8CD9-796D-1548-9C1B-6DBEF63B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075E042-802C-5A48-B06C-90A813D2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5448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ACCD421-2C1C-5C43-A7FA-0E204450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02B5F05-16D3-1148-9724-DBEFFE13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E678AA-2507-9A42-B9AD-C409A9C17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62801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239B78-96E6-764A-ACEC-DA036E2BF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1B2296-ED5E-9F4E-B7A9-089F9319D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239D9D-F5EB-034F-A00D-0CBA66D53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6F1531-1277-9F43-93D6-6A10FB2E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DF0427-5AB6-F541-85E7-9053D48B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65C169-613A-724A-91AF-99A0D252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139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9389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F370A4-19FD-E44F-B888-A48A32AC8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B431AC8-4E98-6745-A214-05E5AD90FD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F9DB71-1365-AA45-AA62-E3E510EE2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44F2F3-1E8F-8141-8FA1-C1D679B6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E899EB-1A45-DC41-9539-5A2A68E4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E603A6-149A-AA49-BB85-E119D02EC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16735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4BB061-FE7A-C442-A541-149D2B31C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BFEB6F-FEE6-9D4F-8370-CB6BAC2B9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DA726E-DD72-A54C-9DA8-27140BCC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E3CEC9-E09C-C545-AD0A-733F9555E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EE291F-111E-3A4E-8D95-AAE37DF5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87476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FEC626-4E53-6945-99B3-7661C0A7E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48347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D0402D-118A-844F-9109-8F8A0729A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BA2BE7-9604-A549-AF8D-6F4C37B1B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D27819-A82A-8D44-9A62-7FE42FE3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5CB40A-1878-B044-A46C-EECE02F3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56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89707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74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288417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581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280082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806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 co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25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o marca de agua">
    <p:bg>
      <p:bgPr>
        <a:blipFill dpi="0" rotWithShape="1">
          <a:blip r:embed="rId2">
            <a:alphaModFix amt="5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3DDBF3-012D-964C-8F98-9A6B8F33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5F4768-3EAA-C843-AAB5-EF1AFF59D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BE28BA-C840-D84B-96BA-970523DE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109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75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80617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0467" y="6356352"/>
            <a:ext cx="127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Marcador de título 6">
            <a:extLst>
              <a:ext uri="{FF2B5EF4-FFF2-40B4-BE49-F238E27FC236}">
                <a16:creationId xmlns:a16="http://schemas.microsoft.com/office/drawing/2014/main" id="{91144737-02DC-7C40-9386-504D683A4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2608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2146CCE-5934-CD42-B568-0FD2298B0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534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05641D6-3859-F340-AE98-FBB28D9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3185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3AC580-0388-5F46-87AB-48C4D1D18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3AFDAE-D89A-AE4B-82DD-DB3DE9B44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FF704E-4F33-F340-8D61-D79B0A2F28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ACDC48-A938-2C4B-B8AA-129A391B5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483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35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C34166D-2563-5F4E-9247-1698915A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5"/>
            <a:ext cx="83282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695835-0A4C-854B-B7C5-1BFD2E9FB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E6829F-7026-AB43-B30D-6E83BA0DA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CE1C85-A77C-D444-9B22-CCB40B039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CC0730-461B-3449-893D-E91ADB823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682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22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F533B-CE08-2742-875C-5A4CE6C2C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460434" cy="2387600"/>
          </a:xfrm>
        </p:spPr>
        <p:txBody>
          <a:bodyPr anchor="ctr">
            <a:normAutofit/>
          </a:bodyPr>
          <a:lstStyle/>
          <a:p>
            <a:r>
              <a:rPr lang="es-CL" sz="7200" u="sng" dirty="0"/>
              <a:t>Presente Simple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2EFB1B-F85E-A54B-880E-799777AB9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387600"/>
            <a:ext cx="6460434" cy="2036970"/>
          </a:xfrm>
        </p:spPr>
        <p:txBody>
          <a:bodyPr>
            <a:normAutofit/>
          </a:bodyPr>
          <a:lstStyle/>
          <a:p>
            <a:r>
              <a:rPr lang="es-CL" sz="3600" dirty="0"/>
              <a:t>Usamos el tiempo Presente Simple para hablar de estados permanentes, hábitos y rutinas.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57A6F1-7BDA-5249-AF9F-8BB14C441F9A}"/>
              </a:ext>
            </a:extLst>
          </p:cNvPr>
          <p:cNvSpPr txBox="1"/>
          <p:nvPr/>
        </p:nvSpPr>
        <p:spPr>
          <a:xfrm>
            <a:off x="239486" y="195943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*Escribir en el cuaderno.</a:t>
            </a:r>
          </a:p>
        </p:txBody>
      </p:sp>
    </p:spTree>
    <p:extLst>
      <p:ext uri="{BB962C8B-B14F-4D97-AF65-F5344CB8AC3E}">
        <p14:creationId xmlns:p14="http://schemas.microsoft.com/office/powerpoint/2010/main" val="3348960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AC3B4-70CA-A94B-8405-5370ABB1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u="sng" dirty="0"/>
              <a:t>Forma Afirmativa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74B2-C822-5842-8ADC-1E252FE06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sz="2800" dirty="0"/>
              <a:t>Para formar oraciones afirmativas usamos la </a:t>
            </a:r>
            <a:r>
              <a:rPr lang="es-CL" sz="2800" dirty="0">
                <a:highlight>
                  <a:srgbClr val="FFFF00"/>
                </a:highlight>
              </a:rPr>
              <a:t>forma base del verbo </a:t>
            </a:r>
            <a:r>
              <a:rPr lang="es-CL" sz="2800" dirty="0"/>
              <a:t>con </a:t>
            </a:r>
            <a:r>
              <a:rPr lang="es-CL" sz="2800" b="1" i="1" dirty="0">
                <a:solidFill>
                  <a:srgbClr val="002060"/>
                </a:solidFill>
              </a:rPr>
              <a:t>I</a:t>
            </a:r>
            <a:r>
              <a:rPr lang="es-CL" sz="2800" i="1" dirty="0">
                <a:solidFill>
                  <a:srgbClr val="002060"/>
                </a:solidFill>
              </a:rPr>
              <a:t>,</a:t>
            </a:r>
            <a:r>
              <a:rPr lang="es-CL" sz="2800" b="1" i="1" dirty="0">
                <a:solidFill>
                  <a:srgbClr val="002060"/>
                </a:solidFill>
              </a:rPr>
              <a:t> you</a:t>
            </a:r>
            <a:r>
              <a:rPr lang="es-CL" sz="2800" i="1" dirty="0">
                <a:solidFill>
                  <a:srgbClr val="002060"/>
                </a:solidFill>
              </a:rPr>
              <a:t>,</a:t>
            </a:r>
            <a:r>
              <a:rPr lang="es-CL" sz="2800" b="1" i="1" dirty="0">
                <a:solidFill>
                  <a:srgbClr val="002060"/>
                </a:solidFill>
              </a:rPr>
              <a:t> we </a:t>
            </a:r>
            <a:r>
              <a:rPr lang="es-CL" sz="2800" dirty="0"/>
              <a:t>y</a:t>
            </a:r>
            <a:r>
              <a:rPr lang="es-CL" sz="2800" b="1" i="1" dirty="0">
                <a:solidFill>
                  <a:srgbClr val="002060"/>
                </a:solidFill>
              </a:rPr>
              <a:t> they</a:t>
            </a:r>
            <a:r>
              <a:rPr lang="es-CL" sz="2800" dirty="0"/>
              <a:t>.</a:t>
            </a:r>
          </a:p>
          <a:p>
            <a:r>
              <a:rPr lang="es-CL" sz="2800" dirty="0"/>
              <a:t>I </a:t>
            </a:r>
            <a:r>
              <a:rPr lang="es-CL" sz="2800" dirty="0">
                <a:highlight>
                  <a:srgbClr val="FFFF00"/>
                </a:highlight>
              </a:rPr>
              <a:t>wake</a:t>
            </a:r>
            <a:r>
              <a:rPr lang="es-CL" sz="2800" dirty="0"/>
              <a:t> up at six o’clock.</a:t>
            </a:r>
          </a:p>
          <a:p>
            <a:r>
              <a:rPr lang="es-CL" sz="2800" dirty="0"/>
              <a:t>They </a:t>
            </a:r>
            <a:r>
              <a:rPr lang="es-CL" sz="2800" dirty="0">
                <a:highlight>
                  <a:srgbClr val="FFFF00"/>
                </a:highlight>
              </a:rPr>
              <a:t>watch</a:t>
            </a:r>
            <a:r>
              <a:rPr lang="es-CL" sz="2800" dirty="0"/>
              <a:t> movies at night.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s-CL" sz="2800" dirty="0"/>
              <a:t>Cuando usamos </a:t>
            </a:r>
            <a:r>
              <a:rPr lang="es-CL" sz="2800" b="1" i="1" dirty="0">
                <a:solidFill>
                  <a:srgbClr val="002060"/>
                </a:solidFill>
              </a:rPr>
              <a:t>he</a:t>
            </a:r>
            <a:r>
              <a:rPr lang="es-CL" sz="2800" dirty="0"/>
              <a:t>, </a:t>
            </a:r>
            <a:r>
              <a:rPr lang="es-CL" sz="2800" b="1" i="1" dirty="0">
                <a:solidFill>
                  <a:srgbClr val="002060"/>
                </a:solidFill>
              </a:rPr>
              <a:t>she</a:t>
            </a:r>
            <a:r>
              <a:rPr lang="es-CL" sz="2800" dirty="0"/>
              <a:t>, </a:t>
            </a:r>
            <a:r>
              <a:rPr lang="es-CL" sz="2800" b="1" i="1" dirty="0">
                <a:solidFill>
                  <a:srgbClr val="002060"/>
                </a:solidFill>
              </a:rPr>
              <a:t>it, </a:t>
            </a:r>
            <a:r>
              <a:rPr lang="es-CL" sz="2800" dirty="0"/>
              <a:t>se le agrega </a:t>
            </a:r>
            <a:r>
              <a:rPr lang="es-CL" sz="2800" b="1" dirty="0">
                <a:solidFill>
                  <a:schemeClr val="accent1"/>
                </a:solidFill>
              </a:rPr>
              <a:t>-S </a:t>
            </a:r>
            <a:r>
              <a:rPr lang="es-CL" sz="2800" dirty="0"/>
              <a:t>o </a:t>
            </a:r>
            <a:r>
              <a:rPr lang="es-CL" sz="2800" b="1" dirty="0">
                <a:solidFill>
                  <a:schemeClr val="accent1"/>
                </a:solidFill>
              </a:rPr>
              <a:t>-ES </a:t>
            </a:r>
            <a:r>
              <a:rPr lang="es-CL" sz="2800" dirty="0"/>
              <a:t>a la forma base del verbo.</a:t>
            </a:r>
          </a:p>
          <a:p>
            <a:r>
              <a:rPr lang="es-CL" sz="2800" dirty="0"/>
              <a:t>She </a:t>
            </a:r>
            <a:r>
              <a:rPr lang="es-CL" sz="2800" dirty="0">
                <a:highlight>
                  <a:srgbClr val="FFFF00"/>
                </a:highlight>
              </a:rPr>
              <a:t>wake</a:t>
            </a:r>
            <a:r>
              <a:rPr lang="es-CL" sz="2800" b="1" dirty="0">
                <a:solidFill>
                  <a:schemeClr val="accent1"/>
                </a:solidFill>
              </a:rPr>
              <a:t>s</a:t>
            </a:r>
            <a:r>
              <a:rPr lang="es-CL" sz="2800" dirty="0"/>
              <a:t> up at six thirty.</a:t>
            </a:r>
          </a:p>
          <a:p>
            <a:r>
              <a:rPr lang="es-CL" sz="2800" dirty="0"/>
              <a:t>He </a:t>
            </a:r>
            <a:r>
              <a:rPr lang="es-CL" sz="2800" dirty="0">
                <a:highlight>
                  <a:srgbClr val="FFFF00"/>
                </a:highlight>
              </a:rPr>
              <a:t>watch</a:t>
            </a:r>
            <a:r>
              <a:rPr lang="es-CL" sz="2800" b="1" dirty="0">
                <a:solidFill>
                  <a:schemeClr val="accent1"/>
                </a:solidFill>
              </a:rPr>
              <a:t>es</a:t>
            </a:r>
            <a:r>
              <a:rPr lang="es-CL" sz="2800" dirty="0"/>
              <a:t> TV in the afternoon.</a:t>
            </a:r>
          </a:p>
          <a:p>
            <a:pPr marL="0" indent="0">
              <a:buNone/>
            </a:pPr>
            <a:r>
              <a:rPr lang="es-CL" dirty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30529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74B2-C822-5842-8ADC-1E252FE06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462" y="650568"/>
            <a:ext cx="8421076" cy="5556863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es-CL" sz="11000" dirty="0"/>
              <a:t>A los verbos se le agrega </a:t>
            </a:r>
            <a:r>
              <a:rPr lang="es-CL" sz="11000" b="1" dirty="0">
                <a:solidFill>
                  <a:schemeClr val="accent1"/>
                </a:solidFill>
              </a:rPr>
              <a:t>-ES </a:t>
            </a:r>
            <a:r>
              <a:rPr lang="es-CL" sz="11000" dirty="0"/>
              <a:t>cuando el verbo termina en </a:t>
            </a:r>
            <a:r>
              <a:rPr lang="es-CL" sz="11000" b="1" dirty="0">
                <a:highlight>
                  <a:srgbClr val="FFFF00"/>
                </a:highlight>
              </a:rPr>
              <a:t>-SS</a:t>
            </a:r>
            <a:r>
              <a:rPr lang="es-CL" sz="11000" dirty="0">
                <a:highlight>
                  <a:srgbClr val="FFFF00"/>
                </a:highlight>
              </a:rPr>
              <a:t>, </a:t>
            </a:r>
            <a:r>
              <a:rPr lang="es-CL" sz="11000" b="1" dirty="0">
                <a:highlight>
                  <a:srgbClr val="FFFF00"/>
                </a:highlight>
              </a:rPr>
              <a:t>-X</a:t>
            </a:r>
            <a:r>
              <a:rPr lang="es-CL" sz="11000" dirty="0">
                <a:highlight>
                  <a:srgbClr val="FFFF00"/>
                </a:highlight>
              </a:rPr>
              <a:t>, </a:t>
            </a:r>
            <a:r>
              <a:rPr lang="es-CL" sz="11000" b="1" dirty="0">
                <a:highlight>
                  <a:srgbClr val="FFFF00"/>
                </a:highlight>
              </a:rPr>
              <a:t>-CH</a:t>
            </a:r>
            <a:r>
              <a:rPr lang="es-CL" sz="11000" dirty="0">
                <a:highlight>
                  <a:srgbClr val="FFFF00"/>
                </a:highlight>
              </a:rPr>
              <a:t>, </a:t>
            </a:r>
            <a:r>
              <a:rPr lang="es-CL" sz="11000" b="1" dirty="0">
                <a:highlight>
                  <a:srgbClr val="FFFF00"/>
                </a:highlight>
              </a:rPr>
              <a:t>-SH</a:t>
            </a:r>
            <a:r>
              <a:rPr lang="es-CL" sz="11000" dirty="0">
                <a:highlight>
                  <a:srgbClr val="FFFF00"/>
                </a:highlight>
              </a:rPr>
              <a:t>, </a:t>
            </a:r>
            <a:r>
              <a:rPr lang="es-CL" sz="11000" b="1" dirty="0">
                <a:highlight>
                  <a:srgbClr val="FFFF00"/>
                </a:highlight>
              </a:rPr>
              <a:t>-O</a:t>
            </a:r>
            <a:r>
              <a:rPr lang="es-CL" sz="11000" dirty="0"/>
              <a:t>. Esto se aplica solamente cuando usamos </a:t>
            </a:r>
            <a:r>
              <a:rPr lang="es-CL" sz="11000" b="1" i="1" dirty="0">
                <a:solidFill>
                  <a:srgbClr val="002060"/>
                </a:solidFill>
              </a:rPr>
              <a:t>he</a:t>
            </a:r>
            <a:r>
              <a:rPr lang="es-CL" sz="11000" dirty="0"/>
              <a:t>, </a:t>
            </a:r>
            <a:r>
              <a:rPr lang="es-CL" sz="11000" b="1" i="1" dirty="0">
                <a:solidFill>
                  <a:srgbClr val="002060"/>
                </a:solidFill>
              </a:rPr>
              <a:t>she</a:t>
            </a:r>
            <a:r>
              <a:rPr lang="es-CL" sz="11000" dirty="0"/>
              <a:t>, </a:t>
            </a:r>
            <a:r>
              <a:rPr lang="es-CL" sz="11000" b="1" i="1" dirty="0">
                <a:solidFill>
                  <a:srgbClr val="002060"/>
                </a:solidFill>
              </a:rPr>
              <a:t>it.</a:t>
            </a:r>
          </a:p>
          <a:p>
            <a:r>
              <a:rPr lang="es-CL" sz="11000" dirty="0"/>
              <a:t>Daniel tea</a:t>
            </a:r>
            <a:r>
              <a:rPr lang="es-CL" sz="11000" b="1" dirty="0"/>
              <a:t>ch</a:t>
            </a:r>
            <a:r>
              <a:rPr lang="es-CL" sz="11000" b="1" dirty="0">
                <a:solidFill>
                  <a:schemeClr val="accent1"/>
                </a:solidFill>
              </a:rPr>
              <a:t>es</a:t>
            </a:r>
            <a:r>
              <a:rPr lang="es-CL" sz="11000" dirty="0"/>
              <a:t> English.</a:t>
            </a:r>
          </a:p>
          <a:p>
            <a:r>
              <a:rPr lang="es-CL" sz="11000" dirty="0"/>
              <a:t>Paula g</a:t>
            </a:r>
            <a:r>
              <a:rPr lang="es-CL" sz="11000" b="1" dirty="0"/>
              <a:t>o</a:t>
            </a:r>
            <a:r>
              <a:rPr lang="es-CL" sz="11000" b="1" dirty="0">
                <a:solidFill>
                  <a:schemeClr val="accent1"/>
                </a:solidFill>
              </a:rPr>
              <a:t>es</a:t>
            </a:r>
            <a:r>
              <a:rPr lang="es-CL" sz="11000" dirty="0"/>
              <a:t> to the gym on Tuesdays.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4"/>
            </a:pPr>
            <a:r>
              <a:rPr lang="es-CL" sz="11000" dirty="0"/>
              <a:t>Cuando un verbo termina en </a:t>
            </a:r>
            <a:r>
              <a:rPr lang="es-CL" sz="11000" b="1" dirty="0">
                <a:highlight>
                  <a:srgbClr val="FFFF00"/>
                </a:highlight>
              </a:rPr>
              <a:t>CONSONANTE +Y</a:t>
            </a:r>
            <a:r>
              <a:rPr lang="es-CL" sz="11000" dirty="0"/>
              <a:t>, cambiamos la </a:t>
            </a:r>
            <a:r>
              <a:rPr lang="es-CL" sz="11000" b="1" dirty="0">
                <a:highlight>
                  <a:srgbClr val="FFFF00"/>
                </a:highlight>
              </a:rPr>
              <a:t>-Y</a:t>
            </a:r>
            <a:r>
              <a:rPr lang="es-CL" sz="11000" b="1" dirty="0"/>
              <a:t> </a:t>
            </a:r>
            <a:r>
              <a:rPr lang="es-CL" sz="11000" dirty="0"/>
              <a:t>por</a:t>
            </a:r>
            <a:r>
              <a:rPr lang="es-CL" sz="11000" b="1" dirty="0">
                <a:solidFill>
                  <a:schemeClr val="accent1"/>
                </a:solidFill>
              </a:rPr>
              <a:t> -I </a:t>
            </a:r>
            <a:r>
              <a:rPr lang="es-CL" sz="11000" dirty="0"/>
              <a:t>y agregamos </a:t>
            </a:r>
            <a:r>
              <a:rPr lang="es-CL" sz="11000" b="1" dirty="0">
                <a:solidFill>
                  <a:schemeClr val="accent1"/>
                </a:solidFill>
              </a:rPr>
              <a:t>-ES</a:t>
            </a:r>
            <a:r>
              <a:rPr lang="es-CL" sz="11000" b="1" dirty="0"/>
              <a:t>.</a:t>
            </a:r>
          </a:p>
          <a:p>
            <a:r>
              <a:rPr lang="es-CL" sz="11000" dirty="0"/>
              <a:t>Glen stud</a:t>
            </a:r>
            <a:r>
              <a:rPr lang="es-CL" sz="11000" b="1" dirty="0">
                <a:solidFill>
                  <a:schemeClr val="accent1"/>
                </a:solidFill>
              </a:rPr>
              <a:t>ies</a:t>
            </a:r>
            <a:r>
              <a:rPr lang="es-CL" sz="11000" dirty="0"/>
              <a:t> (stu</a:t>
            </a:r>
            <a:r>
              <a:rPr lang="es-CL" sz="11000" b="1" dirty="0"/>
              <a:t>dy</a:t>
            </a:r>
            <a:r>
              <a:rPr lang="es-CL" sz="11000" dirty="0"/>
              <a:t>) at the library on Mondays.</a:t>
            </a:r>
          </a:p>
          <a:p>
            <a:r>
              <a:rPr lang="es-CL" sz="11000" dirty="0"/>
              <a:t>Lucy cr</a:t>
            </a:r>
            <a:r>
              <a:rPr lang="es-CL" sz="11000" b="1" dirty="0">
                <a:solidFill>
                  <a:schemeClr val="accent1"/>
                </a:solidFill>
              </a:rPr>
              <a:t>ies</a:t>
            </a:r>
            <a:r>
              <a:rPr lang="es-CL" sz="11000" dirty="0"/>
              <a:t> (c</a:t>
            </a:r>
            <a:r>
              <a:rPr lang="es-CL" sz="11000" b="1" dirty="0"/>
              <a:t>ry</a:t>
            </a:r>
            <a:r>
              <a:rPr lang="es-CL" sz="11000" dirty="0"/>
              <a:t>) a lot.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s-CL" sz="11000" dirty="0"/>
              <a:t>Los verbos cuando usamos </a:t>
            </a:r>
            <a:r>
              <a:rPr lang="es-CL" sz="11000" b="1" i="1" dirty="0">
                <a:solidFill>
                  <a:srgbClr val="002060"/>
                </a:solidFill>
              </a:rPr>
              <a:t>I</a:t>
            </a:r>
            <a:r>
              <a:rPr lang="es-CL" sz="11000" i="1" dirty="0"/>
              <a:t>,</a:t>
            </a:r>
            <a:r>
              <a:rPr lang="es-CL" sz="11000" b="1" i="1" dirty="0">
                <a:solidFill>
                  <a:srgbClr val="002060"/>
                </a:solidFill>
              </a:rPr>
              <a:t> you</a:t>
            </a:r>
            <a:r>
              <a:rPr lang="es-CL" sz="11000" i="1" dirty="0"/>
              <a:t>,</a:t>
            </a:r>
            <a:r>
              <a:rPr lang="es-CL" sz="11000" b="1" i="1" dirty="0">
                <a:solidFill>
                  <a:srgbClr val="002060"/>
                </a:solidFill>
              </a:rPr>
              <a:t> we </a:t>
            </a:r>
            <a:r>
              <a:rPr lang="es-CL" sz="11000" dirty="0"/>
              <a:t>y</a:t>
            </a:r>
            <a:r>
              <a:rPr lang="es-CL" sz="11000" b="1" i="1" dirty="0">
                <a:solidFill>
                  <a:srgbClr val="002060"/>
                </a:solidFill>
              </a:rPr>
              <a:t> they </a:t>
            </a:r>
            <a:r>
              <a:rPr lang="es-CL" sz="11000" dirty="0"/>
              <a:t>no cambian.</a:t>
            </a:r>
          </a:p>
          <a:p>
            <a:r>
              <a:rPr lang="es-CL" sz="11000" dirty="0"/>
              <a:t>I study on Wednesday. </a:t>
            </a:r>
          </a:p>
          <a:p>
            <a:r>
              <a:rPr lang="es-CL" sz="11000" dirty="0"/>
              <a:t>We go to the park on Sundays.</a:t>
            </a:r>
          </a:p>
          <a:p>
            <a:endParaRPr lang="es-CL" sz="11000" dirty="0"/>
          </a:p>
          <a:p>
            <a:endParaRPr lang="es-CL" sz="11000" dirty="0"/>
          </a:p>
          <a:p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338805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5698FED-20B4-A449-B1EF-4E657679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b="1" u="sng" dirty="0"/>
              <a:t>Forma Negativa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46142850-D81E-C44F-AB38-24F68FAEE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049" y="1690688"/>
            <a:ext cx="8543925" cy="4662956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Para formar oraciones negativas usamos </a:t>
            </a:r>
            <a:r>
              <a:rPr lang="es-CL" b="1" dirty="0"/>
              <a:t>DON’T </a:t>
            </a:r>
            <a:r>
              <a:rPr lang="es-CL" dirty="0"/>
              <a:t>o </a:t>
            </a:r>
            <a:r>
              <a:rPr lang="es-CL" b="1" dirty="0"/>
              <a:t>DOESN’T </a:t>
            </a:r>
            <a:r>
              <a:rPr lang="es-CL" dirty="0"/>
              <a:t>más la forma base del verbo.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s-CL" dirty="0"/>
              <a:t>Usamos</a:t>
            </a:r>
            <a:r>
              <a:rPr lang="es-CL" b="1" dirty="0"/>
              <a:t> </a:t>
            </a:r>
            <a:r>
              <a:rPr lang="es-CL" b="1" dirty="0">
                <a:solidFill>
                  <a:srgbClr val="FF0000"/>
                </a:solidFill>
              </a:rPr>
              <a:t>DON’T</a:t>
            </a:r>
            <a:r>
              <a:rPr lang="es-CL" b="1" dirty="0"/>
              <a:t> </a:t>
            </a:r>
            <a:r>
              <a:rPr lang="es-CL" dirty="0"/>
              <a:t>con</a:t>
            </a:r>
            <a:r>
              <a:rPr lang="es-CL" b="1" dirty="0"/>
              <a:t> </a:t>
            </a:r>
            <a:r>
              <a:rPr lang="es-CL" b="1" i="1" dirty="0">
                <a:solidFill>
                  <a:srgbClr val="002060"/>
                </a:solidFill>
              </a:rPr>
              <a:t>I</a:t>
            </a:r>
            <a:r>
              <a:rPr lang="es-CL" i="1" dirty="0"/>
              <a:t>,</a:t>
            </a:r>
            <a:r>
              <a:rPr lang="es-CL" b="1" i="1" dirty="0">
                <a:solidFill>
                  <a:srgbClr val="002060"/>
                </a:solidFill>
              </a:rPr>
              <a:t> you</a:t>
            </a:r>
            <a:r>
              <a:rPr lang="es-CL" i="1" dirty="0"/>
              <a:t>,</a:t>
            </a:r>
            <a:r>
              <a:rPr lang="es-CL" b="1" i="1" dirty="0">
                <a:solidFill>
                  <a:srgbClr val="002060"/>
                </a:solidFill>
              </a:rPr>
              <a:t> we </a:t>
            </a:r>
            <a:r>
              <a:rPr lang="es-CL" dirty="0"/>
              <a:t>y</a:t>
            </a:r>
            <a:r>
              <a:rPr lang="es-CL" b="1" i="1" dirty="0">
                <a:solidFill>
                  <a:srgbClr val="002060"/>
                </a:solidFill>
              </a:rPr>
              <a:t> they</a:t>
            </a:r>
            <a:r>
              <a:rPr lang="es-CL" b="1" i="1" dirty="0"/>
              <a:t>.</a:t>
            </a:r>
          </a:p>
          <a:p>
            <a:r>
              <a:rPr lang="es-CL" dirty="0"/>
              <a:t>I </a:t>
            </a:r>
            <a:r>
              <a:rPr lang="es-CL" b="1" dirty="0">
                <a:solidFill>
                  <a:srgbClr val="FF0000"/>
                </a:solidFill>
              </a:rPr>
              <a:t>don’t</a:t>
            </a:r>
            <a:r>
              <a:rPr lang="es-CL" dirty="0"/>
              <a:t> eat junk food for dinner.</a:t>
            </a:r>
          </a:p>
          <a:p>
            <a:r>
              <a:rPr lang="es-CL" dirty="0"/>
              <a:t>They </a:t>
            </a:r>
            <a:r>
              <a:rPr lang="es-CL" b="1" dirty="0">
                <a:solidFill>
                  <a:srgbClr val="FF0000"/>
                </a:solidFill>
              </a:rPr>
              <a:t>don’t</a:t>
            </a:r>
            <a:r>
              <a:rPr lang="es-CL" dirty="0"/>
              <a:t> have karate class on Tueasday.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s-CL" dirty="0"/>
              <a:t>Usamos DOESN’T con </a:t>
            </a:r>
            <a:r>
              <a:rPr lang="es-CL" b="1" i="1" dirty="0">
                <a:solidFill>
                  <a:srgbClr val="002060"/>
                </a:solidFill>
              </a:rPr>
              <a:t>he</a:t>
            </a:r>
            <a:r>
              <a:rPr lang="es-CL" dirty="0"/>
              <a:t>, </a:t>
            </a:r>
            <a:r>
              <a:rPr lang="es-CL" b="1" i="1" dirty="0">
                <a:solidFill>
                  <a:srgbClr val="002060"/>
                </a:solidFill>
              </a:rPr>
              <a:t>she</a:t>
            </a:r>
            <a:r>
              <a:rPr lang="es-CL" dirty="0"/>
              <a:t>, </a:t>
            </a:r>
            <a:r>
              <a:rPr lang="es-CL" b="1" i="1" dirty="0">
                <a:solidFill>
                  <a:srgbClr val="002060"/>
                </a:solidFill>
              </a:rPr>
              <a:t>it</a:t>
            </a:r>
            <a:r>
              <a:rPr lang="es-CL" b="1" i="1" dirty="0"/>
              <a:t>.</a:t>
            </a:r>
          </a:p>
          <a:p>
            <a:r>
              <a:rPr lang="es-CL" dirty="0"/>
              <a:t>She </a:t>
            </a:r>
            <a:r>
              <a:rPr lang="es-CL" b="1" dirty="0">
                <a:solidFill>
                  <a:srgbClr val="FF0000"/>
                </a:solidFill>
              </a:rPr>
              <a:t>doesn’t</a:t>
            </a:r>
            <a:r>
              <a:rPr lang="es-CL" dirty="0"/>
              <a:t> watch TV in the morning.</a:t>
            </a:r>
          </a:p>
          <a:p>
            <a:r>
              <a:rPr lang="es-CL" dirty="0"/>
              <a:t>He </a:t>
            </a:r>
            <a:r>
              <a:rPr lang="es-CL" b="1" dirty="0">
                <a:solidFill>
                  <a:srgbClr val="FF0000"/>
                </a:solidFill>
              </a:rPr>
              <a:t>doesn’t</a:t>
            </a:r>
            <a:r>
              <a:rPr lang="es-CL" dirty="0"/>
              <a:t> eat lunch at 2 p.m.</a:t>
            </a:r>
          </a:p>
        </p:txBody>
      </p:sp>
    </p:spTree>
    <p:extLst>
      <p:ext uri="{BB962C8B-B14F-4D97-AF65-F5344CB8AC3E}">
        <p14:creationId xmlns:p14="http://schemas.microsoft.com/office/powerpoint/2010/main" val="408581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5698FED-20B4-A449-B1EF-4E657679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b="1" u="sng" dirty="0"/>
              <a:t>Preguntas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46142850-D81E-C44F-AB38-24F68FAEE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570793"/>
            <a:ext cx="8543924" cy="4922082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Para formar preguntas (Yes/No questions) usamos </a:t>
            </a:r>
            <a:r>
              <a:rPr lang="es-CL" b="1" dirty="0">
                <a:solidFill>
                  <a:srgbClr val="FF0000"/>
                </a:solidFill>
              </a:rPr>
              <a:t>DO</a:t>
            </a:r>
            <a:r>
              <a:rPr lang="es-CL" b="1" dirty="0"/>
              <a:t> </a:t>
            </a:r>
            <a:r>
              <a:rPr lang="es-CL" dirty="0"/>
              <a:t>o </a:t>
            </a:r>
            <a:r>
              <a:rPr lang="es-CL" b="1" dirty="0">
                <a:solidFill>
                  <a:srgbClr val="FF0000"/>
                </a:solidFill>
              </a:rPr>
              <a:t>DOES </a:t>
            </a:r>
            <a:r>
              <a:rPr lang="es-CL" dirty="0"/>
              <a:t>antes del sujeto.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s-CL" dirty="0"/>
              <a:t>Usamos </a:t>
            </a:r>
            <a:r>
              <a:rPr lang="es-CL" b="1" dirty="0">
                <a:solidFill>
                  <a:srgbClr val="FF0000"/>
                </a:solidFill>
              </a:rPr>
              <a:t>DO</a:t>
            </a:r>
            <a:r>
              <a:rPr lang="es-CL" dirty="0"/>
              <a:t> con los sujetos </a:t>
            </a:r>
            <a:r>
              <a:rPr lang="es-CL" b="1" i="1" dirty="0">
                <a:solidFill>
                  <a:srgbClr val="002060"/>
                </a:solidFill>
              </a:rPr>
              <a:t>I</a:t>
            </a:r>
            <a:r>
              <a:rPr lang="es-CL" i="1" dirty="0"/>
              <a:t>,</a:t>
            </a:r>
            <a:r>
              <a:rPr lang="es-CL" b="1" i="1" dirty="0">
                <a:solidFill>
                  <a:srgbClr val="002060"/>
                </a:solidFill>
              </a:rPr>
              <a:t> you</a:t>
            </a:r>
            <a:r>
              <a:rPr lang="es-CL" i="1" dirty="0"/>
              <a:t>,</a:t>
            </a:r>
            <a:r>
              <a:rPr lang="es-CL" b="1" i="1" dirty="0">
                <a:solidFill>
                  <a:srgbClr val="002060"/>
                </a:solidFill>
              </a:rPr>
              <a:t> we </a:t>
            </a:r>
            <a:r>
              <a:rPr lang="es-CL" dirty="0"/>
              <a:t>y</a:t>
            </a:r>
            <a:r>
              <a:rPr lang="es-CL" b="1" i="1" dirty="0">
                <a:solidFill>
                  <a:srgbClr val="002060"/>
                </a:solidFill>
              </a:rPr>
              <a:t> they</a:t>
            </a:r>
            <a:r>
              <a:rPr lang="es-CL" b="1" i="1" dirty="0"/>
              <a:t>.</a:t>
            </a:r>
          </a:p>
          <a:p>
            <a:r>
              <a:rPr lang="es-CL" b="1" dirty="0">
                <a:solidFill>
                  <a:srgbClr val="FF0000"/>
                </a:solidFill>
              </a:rPr>
              <a:t>Do</a:t>
            </a:r>
            <a:r>
              <a:rPr lang="es-CL" dirty="0"/>
              <a:t> they go to the gym on Fridays?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s-CL" dirty="0"/>
              <a:t>Usamos </a:t>
            </a:r>
            <a:r>
              <a:rPr lang="es-CL" b="1" dirty="0">
                <a:solidFill>
                  <a:srgbClr val="FF0000"/>
                </a:solidFill>
              </a:rPr>
              <a:t>DOES</a:t>
            </a:r>
            <a:r>
              <a:rPr lang="es-CL" b="1" dirty="0"/>
              <a:t> </a:t>
            </a:r>
            <a:r>
              <a:rPr lang="es-CL" dirty="0"/>
              <a:t>con los sujetos </a:t>
            </a:r>
            <a:r>
              <a:rPr lang="es-CL" b="1" i="1" dirty="0">
                <a:solidFill>
                  <a:srgbClr val="002060"/>
                </a:solidFill>
              </a:rPr>
              <a:t>he</a:t>
            </a:r>
            <a:r>
              <a:rPr lang="es-CL" dirty="0"/>
              <a:t>, </a:t>
            </a:r>
            <a:r>
              <a:rPr lang="es-CL" b="1" i="1" dirty="0">
                <a:solidFill>
                  <a:srgbClr val="002060"/>
                </a:solidFill>
              </a:rPr>
              <a:t>she</a:t>
            </a:r>
            <a:r>
              <a:rPr lang="es-CL" dirty="0"/>
              <a:t>, </a:t>
            </a:r>
            <a:r>
              <a:rPr lang="es-CL" b="1" i="1" dirty="0">
                <a:solidFill>
                  <a:srgbClr val="002060"/>
                </a:solidFill>
              </a:rPr>
              <a:t>it</a:t>
            </a:r>
            <a:r>
              <a:rPr lang="es-CL" b="1" i="1" dirty="0"/>
              <a:t>.</a:t>
            </a:r>
          </a:p>
          <a:p>
            <a:r>
              <a:rPr lang="es-CL" b="1" dirty="0">
                <a:solidFill>
                  <a:srgbClr val="FF0000"/>
                </a:solidFill>
              </a:rPr>
              <a:t>Does</a:t>
            </a:r>
            <a:r>
              <a:rPr lang="es-CL" dirty="0"/>
              <a:t> she like vegetables?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s-CL" dirty="0"/>
              <a:t>Las respuestas cortas incluyen el sujeto y la forma afirmativa o negativa de </a:t>
            </a:r>
            <a:r>
              <a:rPr lang="es-CL" b="1" dirty="0">
                <a:solidFill>
                  <a:srgbClr val="FF0000"/>
                </a:solidFill>
              </a:rPr>
              <a:t>DOES</a:t>
            </a:r>
            <a:r>
              <a:rPr lang="es-CL" b="1" dirty="0"/>
              <a:t> </a:t>
            </a:r>
            <a:r>
              <a:rPr lang="es-CL" dirty="0"/>
              <a:t>o</a:t>
            </a:r>
            <a:r>
              <a:rPr lang="es-CL" b="1" dirty="0"/>
              <a:t> </a:t>
            </a:r>
            <a:r>
              <a:rPr lang="es-CL" b="1" dirty="0">
                <a:solidFill>
                  <a:srgbClr val="FF0000"/>
                </a:solidFill>
              </a:rPr>
              <a:t>DOESN’T</a:t>
            </a:r>
            <a:r>
              <a:rPr lang="es-CL" dirty="0"/>
              <a:t>.</a:t>
            </a:r>
          </a:p>
          <a:p>
            <a:r>
              <a:rPr lang="es-CL" dirty="0"/>
              <a:t>Yes, they </a:t>
            </a:r>
            <a:r>
              <a:rPr lang="es-CL" b="1" dirty="0">
                <a:solidFill>
                  <a:srgbClr val="FF0000"/>
                </a:solidFill>
              </a:rPr>
              <a:t>do</a:t>
            </a:r>
            <a:r>
              <a:rPr lang="es-CL" dirty="0"/>
              <a:t>. / No, they </a:t>
            </a:r>
            <a:r>
              <a:rPr lang="es-CL" b="1" dirty="0">
                <a:solidFill>
                  <a:srgbClr val="FF0000"/>
                </a:solidFill>
              </a:rPr>
              <a:t>don’t</a:t>
            </a:r>
            <a:r>
              <a:rPr lang="es-CL" dirty="0"/>
              <a:t>.</a:t>
            </a:r>
          </a:p>
          <a:p>
            <a:r>
              <a:rPr lang="es-CL" dirty="0"/>
              <a:t>Yes she </a:t>
            </a:r>
            <a:r>
              <a:rPr lang="es-CL" b="1" dirty="0">
                <a:solidFill>
                  <a:srgbClr val="FF0000"/>
                </a:solidFill>
              </a:rPr>
              <a:t>does</a:t>
            </a:r>
            <a:r>
              <a:rPr lang="es-CL" dirty="0"/>
              <a:t>. / No, she </a:t>
            </a:r>
            <a:r>
              <a:rPr lang="es-CL" b="1" dirty="0">
                <a:solidFill>
                  <a:srgbClr val="FF0000"/>
                </a:solidFill>
              </a:rPr>
              <a:t>doesn’t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39976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NAC Parvulari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E3C24"/>
      </a:accent1>
      <a:accent2>
        <a:srgbClr val="008E00"/>
      </a:accent2>
      <a:accent3>
        <a:srgbClr val="F3E957"/>
      </a:accent3>
      <a:accent4>
        <a:srgbClr val="FFC000"/>
      </a:accent4>
      <a:accent5>
        <a:srgbClr val="5B9BD5"/>
      </a:accent5>
      <a:accent6>
        <a:srgbClr val="A9A9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C6C6EC7B-47A6-6B49-83E4-7C18E9D7FBBE}" vid="{E7D21742-DC0A-1C47-AF07-33DFFB7314C2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C6C6EC7B-47A6-6B49-83E4-7C18E9D7FBBE}" vid="{095DB8BF-0936-B54E-8054-230E3A4E5AEC}"/>
    </a:ext>
  </a:extLst>
</a:theme>
</file>

<file path=ppt/theme/theme3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C6C6EC7B-47A6-6B49-83E4-7C18E9D7FBBE}" vid="{5F612313-6A11-3F41-9651-348765BEE8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388</TotalTime>
  <Words>379</Words>
  <Application>Microsoft Macintosh PowerPoint</Application>
  <PresentationFormat>A4 (210 x 297 mm)</PresentationFormat>
  <Paragraphs>38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Diseño personalizado</vt:lpstr>
      <vt:lpstr>3_Diseño personalizado</vt:lpstr>
      <vt:lpstr>Presente Simple</vt:lpstr>
      <vt:lpstr>Forma Afirmativa</vt:lpstr>
      <vt:lpstr>Presentación de PowerPoint</vt:lpstr>
      <vt:lpstr>Forma Negativa</vt:lpstr>
      <vt:lpstr>Preguntas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Presente Simple</dc:title>
  <dc:creator>Microsoft Office User</dc:creator>
  <cp:lastModifiedBy>Renato Briceño Espinoza</cp:lastModifiedBy>
  <cp:revision>12</cp:revision>
  <dcterms:created xsi:type="dcterms:W3CDTF">2020-03-29T14:45:31Z</dcterms:created>
  <dcterms:modified xsi:type="dcterms:W3CDTF">2020-04-01T16:45:24Z</dcterms:modified>
</cp:coreProperties>
</file>