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3" r:id="rId2"/>
    <p:sldMasterId id="214748371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6" r:id="rId12"/>
    <p:sldId id="267" r:id="rId13"/>
    <p:sldId id="268" r:id="rId14"/>
    <p:sldId id="262" r:id="rId15"/>
  </p:sldIdLst>
  <p:sldSz cx="9906000" cy="6858000" type="A4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3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91"/>
    <p:restoredTop sz="94674"/>
  </p:normalViewPr>
  <p:slideViewPr>
    <p:cSldViewPr snapToGrid="0" snapToObjects="1">
      <p:cViewPr varScale="1">
        <p:scale>
          <a:sx n="72" d="100"/>
          <a:sy n="72" d="100"/>
        </p:scale>
        <p:origin x="12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46043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768808"/>
            <a:ext cx="646043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9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308958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765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365125"/>
            <a:ext cx="1872138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2347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B40B7-DBAB-D546-8266-A7A61D399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45750D-A13F-E44C-929F-BFD722BEB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0FAA47-6C95-B54F-80B8-C826EDC9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748017-C239-5341-BBA2-313AD2622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6556C5-8D3D-BA46-923A-F62ECCD42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620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012" y="211756"/>
            <a:ext cx="4484176" cy="273357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500" b="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4012" y="2945331"/>
            <a:ext cx="4484175" cy="31443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534" y="6129341"/>
            <a:ext cx="2044517" cy="365125"/>
          </a:xfrm>
        </p:spPr>
        <p:txBody>
          <a:bodyPr/>
          <a:lstStyle/>
          <a:p>
            <a:fld id="{EF61367A-BA69-2E45-8EFB-495A67487531}" type="datetimeFigureOut">
              <a:rPr lang="es-CL" smtClean="0"/>
              <a:t>28-03-2020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2534" y="6534155"/>
            <a:ext cx="1274496" cy="365125"/>
          </a:xfrm>
        </p:spPr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4922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20DF3-3CA4-6448-8750-4CBEC3BF3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289707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BCA123-6EBF-2B48-B644-52C2D1210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F7F2A4-C8C3-CF43-A86F-380C1E670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11ECAA-BF03-C246-BCDB-E55690A7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F3CF77-3089-AA42-BB85-A79657E5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F01CC6-260C-C844-92E8-F2D94695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9232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DB719-2F23-0E4A-8295-B1A165FF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365125"/>
            <a:ext cx="8230369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8EE139-64EB-6E4B-A0ED-28B375749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68F4FB-E901-DD46-A048-02C83B9B9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09F0E9-659E-7247-8D9E-9E90334F1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78D7BBE-1D1D-9E40-91AA-464A948F0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FF0FB23-FF10-A84A-ABAE-4FC6229E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CBA7CB4-946A-9145-ABA0-930E3B1DB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EECB7C-D0E9-9541-BA24-B74B956D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8404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F12E6B-774B-B94B-8F43-93D6FC5A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B8B024-AFF8-1E44-A4BA-048272230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A922C7-385F-9944-A98E-403C1712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C4FB781-CA78-DA4D-8CD4-2339DA93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709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FA27CE8-860B-124C-809C-330321D3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EC2415-84E7-2742-A00C-A880B33A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7680D4-2654-3F4A-A5D2-A0FC0F497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742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B4070-8093-FB46-A937-E7B68479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5A3260-A852-0149-B16C-79F525C1C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DD681F-3B0E-1148-8844-CEF11AE2FE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ED02A9-A2B5-BF49-BA03-8AC374D4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EED72C-070C-3B4C-9445-68EBEF11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E15F86-C830-B54F-B5BC-1591D0CF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768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270457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7391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2C8D72-E163-C748-A180-1DE5EFB1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C4077A1-D75E-BD42-B9DD-5E462B4C98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F27250-3D79-7B49-9325-62DC46DDC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C4A80F-3183-3643-9DF4-D969DCCED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A96142-869F-AB47-9073-73F72FA57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D8D3D6-490F-8D43-9079-DB62F369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4629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9B3866-06B2-FB44-BF3E-26EC0F4D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A453A9-5012-5A46-B557-E18E25EA4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D5EBB-ECE5-9C4A-88FB-E69C5CDE0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808CEA-BB76-0849-BD17-AA95748A0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8B1365-63D9-A548-BAEC-88096776F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166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7D060C3-E7F2-B442-8AC9-1B4895B2B0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1957972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22B3-C000-604C-A041-699B8E3D5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9F09FE-1EB5-414D-AD46-969FEF3C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A49056-08DB-494B-BC3C-1CDB755A3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1757C7-1F54-8842-BDFB-A920DFEC4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0334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49377-1891-9747-9ADC-38F15DD62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01FB72-F5C6-0F4A-AE6F-831FB6F64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703B4C-D02A-DE4C-9973-7D500A3BA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8E8FE7-E3A3-1B45-B917-628680E3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D3E414-894B-BB48-A58D-45FD03E2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3001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7644" y="211756"/>
            <a:ext cx="4484176" cy="273357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500" b="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644" y="2945331"/>
            <a:ext cx="4484175" cy="31443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534" y="6129341"/>
            <a:ext cx="2044517" cy="365125"/>
          </a:xfrm>
        </p:spPr>
        <p:txBody>
          <a:bodyPr/>
          <a:lstStyle/>
          <a:p>
            <a:fld id="{EF61367A-BA69-2E45-8EFB-495A67487531}" type="datetimeFigureOut">
              <a:rPr lang="es-CL" smtClean="0"/>
              <a:t>28-03-2020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1507" y="6356352"/>
            <a:ext cx="2851536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2534" y="6534155"/>
            <a:ext cx="1274496" cy="365125"/>
          </a:xfrm>
        </p:spPr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9250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8272E-5B49-DD47-83FF-AFD6450CE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A119BC-A1B6-4E40-918C-9DE62F134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DDD05F-B0F0-874E-A962-E71FBDDC5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09D923-06F0-3A40-AAEA-1390D9646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B20EDD-A66B-0E48-9976-39B3C18B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3CC8C7-4A52-BE48-ACAB-33A8C5B8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384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0F6D6-42A3-AC46-B650-7A0BD005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6" y="365125"/>
            <a:ext cx="834587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5806D7-387F-1B4E-8E45-A928BE1BC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B9D1F9-209F-0D4C-9C0D-86060FDA9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2E24B05-34CA-1F49-A0BF-49BD4E2A2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CL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75FAB19-6E7C-3A4C-9293-BDE8D04C3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1ED1D1C-B020-7E48-B201-D8D83F3B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9B3E66E-D6E1-1442-93BB-BFFF89E70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448CBA7-DD96-9142-8624-6A057C52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7837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54A24-01FD-7A4E-8B3B-678350C9C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2F22DC7-3E0A-294E-84A6-006C6D11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B8C8CD9-796D-1548-9C1B-6DBEF63B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075E042-802C-5A48-B06C-90A813D2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5448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ACCD421-2C1C-5C43-A7FA-0E2044502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02B5F05-16D3-1148-9724-DBEFFE136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E678AA-2507-9A42-B9AD-C409A9C17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6280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39B78-96E6-764A-ACEC-DA036E2BF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1B2296-ED5E-9F4E-B7A9-089F9319D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8239D9D-F5EB-034F-A00D-0CBA66D53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6F1531-1277-9F43-93D6-6A10FB2E5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DF0427-5AB6-F541-85E7-9053D48B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65C169-613A-724A-91AF-99A0D2523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139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6256" y="211756"/>
            <a:ext cx="4484176" cy="273357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5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6256" y="2945331"/>
            <a:ext cx="4484175" cy="31443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534" y="6129341"/>
            <a:ext cx="2044517" cy="365125"/>
          </a:xfrm>
        </p:spPr>
        <p:txBody>
          <a:bodyPr/>
          <a:lstStyle/>
          <a:p>
            <a:fld id="{EF61367A-BA69-2E45-8EFB-495A67487531}" type="datetimeFigureOut">
              <a:rPr lang="es-CL" smtClean="0"/>
              <a:t>28-03-2020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29752" y="6356352"/>
            <a:ext cx="3063292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2534" y="6534155"/>
            <a:ext cx="1274496" cy="365125"/>
          </a:xfrm>
        </p:spPr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0938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370A4-19FD-E44F-B888-A48A32AC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B431AC8-4E98-6745-A214-05E5AD90F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F9DB71-1365-AA45-AA62-E3E510EE2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44F2F3-1E8F-8141-8FA1-C1D679B6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E899EB-1A45-DC41-9539-5A2A68E42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E603A6-149A-AA49-BB85-E119D02E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1673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BB061-FE7A-C442-A541-149D2B31C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BFEB6F-FEE6-9D4F-8370-CB6BAC2B9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DA726E-DD72-A54C-9DA8-27140BCC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3CEC9-E09C-C545-AD0A-733F9555E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EE291F-111E-3A4E-8D95-AAE37DF56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8747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FEC626-4E53-6945-99B3-7661C0A7E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1948347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BD0402D-118A-844F-9109-8F8A0729A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BA2BE7-9604-A549-AF8D-6F4C37B1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D27819-A82A-8D44-9A62-7FE42FE3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5CB40A-1878-B044-A46C-EECE02F33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56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289707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474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288417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581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280082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806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c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025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o marca de agua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3DDBF3-012D-964C-8F98-9A6B8F33B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5F4768-3EAA-C843-AAB5-EF1AFF59D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BBE28BA-C840-D84B-96BA-970523DED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109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175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0617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1367A-BA69-2E45-8EFB-495A67487531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0467" y="6356352"/>
            <a:ext cx="1274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Marcador de título 6">
            <a:extLst>
              <a:ext uri="{FF2B5EF4-FFF2-40B4-BE49-F238E27FC236}">
                <a16:creationId xmlns:a16="http://schemas.microsoft.com/office/drawing/2014/main" id="{91144737-02DC-7C40-9386-504D683A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2608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2146CCE-5934-CD42-B568-0FD2298B0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534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05641D6-3859-F340-AE98-FBB28D9A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3185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3AC580-0388-5F46-87AB-48C4D1D18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3AFDAE-D89A-AE4B-82DD-DB3DE9B44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21556-86E8-1C49-8DBE-8BBE10666C63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FF704E-4F33-F340-8D61-D79B0A2F2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ACDC48-A938-2C4B-B8AA-129A391B5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483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35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C34166D-2563-5F4E-9247-1698915A7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9" y="365125"/>
            <a:ext cx="8328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695835-0A4C-854B-B7C5-1BFD2E9FB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E6829F-7026-AB43-B30D-6E83BA0DA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87E69-FAFF-A349-BF82-5E62C809216B}" type="datetimeFigureOut">
              <a:rPr lang="es-CL" smtClean="0"/>
              <a:t>28-03-2020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CE1C85-A77C-D444-9B22-CCB40B039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C0730-461B-3449-893D-E91ADB823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68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22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microsoft.com/office/2007/relationships/media" Target="../media/media17.m4a"/><Relationship Id="rId7" Type="http://schemas.openxmlformats.org/officeDocument/2006/relationships/slideLayout" Target="../slideLayouts/slideLayout2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5" Type="http://schemas.microsoft.com/office/2007/relationships/media" Target="../media/media18.m4a"/><Relationship Id="rId4" Type="http://schemas.openxmlformats.org/officeDocument/2006/relationships/audio" Target="../media/media17.m4a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flnet.com/tutorials/advcompsup.php" TargetMode="Externa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3" Type="http://schemas.microsoft.com/office/2007/relationships/media" Target="../media/media4.m4a"/><Relationship Id="rId7" Type="http://schemas.microsoft.com/office/2007/relationships/media" Target="../media/media6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slideLayout" Target="../slideLayouts/slideLayout13.xml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5" Type="http://schemas.microsoft.com/office/2007/relationships/media" Target="../media/media11.m4a"/><Relationship Id="rId15" Type="http://schemas.openxmlformats.org/officeDocument/2006/relationships/image" Target="../media/image9.png"/><Relationship Id="rId10" Type="http://schemas.openxmlformats.org/officeDocument/2006/relationships/audio" Target="../media/media13.m4a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5A2F5-30FA-D542-B64E-B0A50B02C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5209"/>
            <a:ext cx="7901126" cy="2094637"/>
          </a:xfrm>
        </p:spPr>
        <p:txBody>
          <a:bodyPr>
            <a:normAutofit fontScale="90000"/>
          </a:bodyPr>
          <a:lstStyle/>
          <a:p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r>
              <a:rPr lang="en-US" altLang="ko-KR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Colonna MT" panose="04020805060202030203" pitchFamily="82" charset="0"/>
                <a:ea typeface="맑은 고딕" pitchFamily="50" charset="-127"/>
                <a:cs typeface="Arial" pitchFamily="34" charset="0"/>
              </a:rPr>
              <a:t>English Class 1</a:t>
            </a:r>
            <a:r>
              <a:rPr lang="en-US" altLang="ko-KR" sz="49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olonna MT" panose="04020805060202030203" pitchFamily="82" charset="0"/>
                <a:ea typeface="맑은 고딕" pitchFamily="50" charset="-127"/>
                <a:cs typeface="Arial" pitchFamily="34" charset="0"/>
              </a:rPr>
              <a:t>st</a:t>
            </a:r>
            <a:r>
              <a:rPr lang="en-US" altLang="ko-KR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Colonna MT" panose="04020805060202030203" pitchFamily="82" charset="0"/>
                <a:ea typeface="맑은 고딕" pitchFamily="50" charset="-127"/>
                <a:cs typeface="Arial" pitchFamily="34" charset="0"/>
              </a:rPr>
              <a:t> Semester</a:t>
            </a:r>
            <a:br>
              <a:rPr lang="en-US" altLang="ko-KR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Colonna MT" panose="04020805060202030203" pitchFamily="82" charset="0"/>
                <a:ea typeface="맑은 고딕" pitchFamily="50" charset="-127"/>
                <a:cs typeface="Arial" pitchFamily="34" charset="0"/>
              </a:rPr>
            </a:br>
            <a:r>
              <a:rPr lang="en-US" altLang="ko-KR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Colonna MT" panose="04020805060202030203" pitchFamily="82" charset="0"/>
                <a:ea typeface="맑은 고딕" pitchFamily="50" charset="-127"/>
                <a:cs typeface="Arial" pitchFamily="34" charset="0"/>
              </a:rPr>
              <a:t>Year 12 (FINAL YEAR)</a:t>
            </a: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</a:b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8EE449-7E67-9743-8A35-6F8AAF42DE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lonna MT" panose="04020805060202030203" pitchFamily="82" charset="0"/>
                <a:cs typeface="Arial" pitchFamily="34" charset="0"/>
              </a:rPr>
              <a:t>By Miss Nikol Rojas P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07032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852932-82F7-4894-862F-C93FA80D4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687" y="0"/>
            <a:ext cx="7439487" cy="6858000"/>
          </a:xfrm>
          <a:prstGeom prst="rect">
            <a:avLst/>
          </a:prstGeom>
        </p:spPr>
      </p:pic>
      <p:pic>
        <p:nvPicPr>
          <p:cNvPr id="3" name="guia 7.1 ejercicio 1">
            <a:hlinkClick r:id="" action="ppaction://media"/>
            <a:extLst>
              <a:ext uri="{FF2B5EF4-FFF2-40B4-BE49-F238E27FC236}">
                <a16:creationId xmlns:a16="http://schemas.microsoft.com/office/drawing/2014/main" id="{A462D80B-2539-4158-BECD-AB11A6D4F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2287" y="908728"/>
            <a:ext cx="406400" cy="406400"/>
          </a:xfrm>
          <a:prstGeom prst="rect">
            <a:avLst/>
          </a:prstGeom>
        </p:spPr>
      </p:pic>
      <p:pic>
        <p:nvPicPr>
          <p:cNvPr id="4" name="guia 7.1 ejercicio 2">
            <a:hlinkClick r:id="" action="ppaction://media"/>
            <a:extLst>
              <a:ext uri="{FF2B5EF4-FFF2-40B4-BE49-F238E27FC236}">
                <a16:creationId xmlns:a16="http://schemas.microsoft.com/office/drawing/2014/main" id="{E129178F-BA52-4137-A82D-B1CAA8E13B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2287" y="2020656"/>
            <a:ext cx="406400" cy="406400"/>
          </a:xfrm>
          <a:prstGeom prst="rect">
            <a:avLst/>
          </a:prstGeom>
        </p:spPr>
      </p:pic>
      <p:pic>
        <p:nvPicPr>
          <p:cNvPr id="5" name="guia 7.1 ejercicio 3">
            <a:hlinkClick r:id="" action="ppaction://media"/>
            <a:extLst>
              <a:ext uri="{FF2B5EF4-FFF2-40B4-BE49-F238E27FC236}">
                <a16:creationId xmlns:a16="http://schemas.microsoft.com/office/drawing/2014/main" id="{3F3B5C32-602B-4A82-8267-0C68544559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2287" y="41224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5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71F5C8-9A4A-4A29-9D9D-B6FEC140E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644" y="506026"/>
            <a:ext cx="4484176" cy="1597981"/>
          </a:xfrm>
        </p:spPr>
        <p:txBody>
          <a:bodyPr/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Este material es solo para practicar y también les muestra una lista de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comparative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 and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suprrlatives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adverbs</a:t>
            </a:r>
            <a:endParaRPr lang="es-C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E6AECD-A4EE-4267-9EED-3F0528D4D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hlinkClick r:id="rId2"/>
              </a:rPr>
              <a:t>http://www.eflnet.com/tutorials/advcompsup.php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55086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0FF56D2-9896-7D4B-A8D8-D635699C7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63040"/>
            <a:ext cx="6460434" cy="924560"/>
          </a:xfrm>
        </p:spPr>
        <p:txBody>
          <a:bodyPr/>
          <a:lstStyle/>
          <a:p>
            <a:r>
              <a:rPr lang="es-CL" dirty="0" err="1"/>
              <a:t>Thank</a:t>
            </a:r>
            <a:r>
              <a:rPr lang="es-CL" dirty="0"/>
              <a:t> </a:t>
            </a:r>
            <a:r>
              <a:rPr lang="es-CL" dirty="0" err="1"/>
              <a:t>You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08827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C2197F7-5C5F-0C46-8D57-D443E8528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1136342"/>
            <a:ext cx="4484176" cy="1036632"/>
          </a:xfrm>
        </p:spPr>
        <p:txBody>
          <a:bodyPr/>
          <a:lstStyle/>
          <a:p>
            <a:r>
              <a:rPr lang="es-CL" b="1" dirty="0" err="1">
                <a:latin typeface="Colonna MT" panose="04020805060202030203" pitchFamily="82" charset="0"/>
              </a:rPr>
              <a:t>Unit</a:t>
            </a:r>
            <a:r>
              <a:rPr lang="es-CL" b="1" dirty="0">
                <a:latin typeface="Colonna MT" panose="04020805060202030203" pitchFamily="82" charset="0"/>
              </a:rPr>
              <a:t> 7.1</a:t>
            </a:r>
          </a:p>
        </p:txBody>
      </p:sp>
      <p:pic>
        <p:nvPicPr>
          <p:cNvPr id="3" name="info">
            <a:hlinkClick r:id="" action="ppaction://media"/>
            <a:extLst>
              <a:ext uri="{FF2B5EF4-FFF2-40B4-BE49-F238E27FC236}">
                <a16:creationId xmlns:a16="http://schemas.microsoft.com/office/drawing/2014/main" id="{093A01AA-0F98-4D90-9482-D76DC474D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8688" y="2355952"/>
            <a:ext cx="406400" cy="4064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7311E8B-8B24-4213-B7A4-2B75417FEA90}"/>
              </a:ext>
            </a:extLst>
          </p:cNvPr>
          <p:cNvSpPr txBox="1"/>
          <p:nvPr/>
        </p:nvSpPr>
        <p:spPr>
          <a:xfrm>
            <a:off x="4780838" y="2974019"/>
            <a:ext cx="4656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Semana del 23 al 27 de marzo</a:t>
            </a:r>
          </a:p>
          <a:p>
            <a:r>
              <a:rPr lang="es-ES" dirty="0"/>
              <a:t>Formato de fechas:</a:t>
            </a:r>
          </a:p>
          <a:p>
            <a:r>
              <a:rPr lang="es-E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</a:t>
            </a:r>
            <a:r>
              <a:rPr lang="es-E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23rd </a:t>
            </a:r>
            <a:r>
              <a:rPr lang="es-ES" dirty="0"/>
              <a:t>March 2020 (se modifica el día de la semana y la fecha dependiendo de cuando les toca </a:t>
            </a:r>
            <a:r>
              <a:rPr lang="es-ES" dirty="0" err="1"/>
              <a:t>inglès</a:t>
            </a:r>
            <a:endParaRPr lang="es-ES" dirty="0"/>
          </a:p>
          <a:p>
            <a:r>
              <a:rPr lang="es-ES" dirty="0"/>
              <a:t>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7752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2D9D437-A413-4779-BF6A-7D947F39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23" y="133165"/>
            <a:ext cx="2112885" cy="884466"/>
          </a:xfrm>
        </p:spPr>
        <p:txBody>
          <a:bodyPr/>
          <a:lstStyle/>
          <a:p>
            <a:r>
              <a:rPr lang="en-US" dirty="0"/>
              <a:t> Contents 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8D48925-317E-457A-8887-6CA98BB84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0257" y="884466"/>
            <a:ext cx="7292520" cy="460648"/>
          </a:xfrm>
        </p:spPr>
        <p:txBody>
          <a:bodyPr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Unit 7.1 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Comparative and Superlative Adverbs</a:t>
            </a:r>
            <a:r>
              <a:rPr lang="en-US" altLang="ko-KR" dirty="0">
                <a:solidFill>
                  <a:schemeClr val="tx1"/>
                </a:solidFill>
                <a:latin typeface="Comic Sans MS" pitchFamily="66" charset="0"/>
              </a:rPr>
              <a:t> </a:t>
            </a: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55F6D39D-6AC4-4523-A364-06328AD89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729193"/>
              </p:ext>
            </p:extLst>
          </p:nvPr>
        </p:nvGraphicFramePr>
        <p:xfrm>
          <a:off x="755575" y="1574800"/>
          <a:ext cx="8477202" cy="3858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5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5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5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5833">
                <a:tc>
                  <a:txBody>
                    <a:bodyPr/>
                    <a:lstStyle/>
                    <a:p>
                      <a:r>
                        <a:rPr lang="es-ES_tradnl" dirty="0"/>
                        <a:t>ADVERB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COMPARATIVE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SUPERLATIVE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833">
                <a:tc>
                  <a:txBody>
                    <a:bodyPr/>
                    <a:lstStyle/>
                    <a:p>
                      <a:r>
                        <a:rPr lang="es-ES_tradnl" b="1" dirty="0">
                          <a:solidFill>
                            <a:srgbClr val="FF0000"/>
                          </a:solidFill>
                        </a:rPr>
                        <a:t>Regular: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>
                          <a:solidFill>
                            <a:srgbClr val="7030A0"/>
                          </a:solidFill>
                        </a:rPr>
                        <a:t>+ more</a:t>
                      </a:r>
                      <a:r>
                        <a:rPr lang="mr-IN" b="1" dirty="0">
                          <a:solidFill>
                            <a:srgbClr val="7030A0"/>
                          </a:solidFill>
                        </a:rPr>
                        <a:t>…</a:t>
                      </a:r>
                      <a:endParaRPr lang="es-ES_tradnl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>
                          <a:solidFill>
                            <a:srgbClr val="7030A0"/>
                          </a:solidFill>
                        </a:rPr>
                        <a:t>+ </a:t>
                      </a:r>
                      <a:r>
                        <a:rPr lang="es-ES_tradnl" b="1" dirty="0" err="1">
                          <a:solidFill>
                            <a:srgbClr val="7030A0"/>
                          </a:solidFill>
                        </a:rPr>
                        <a:t>the</a:t>
                      </a:r>
                      <a:r>
                        <a:rPr lang="es-ES_tradnl" b="1" baseline="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s-ES_tradnl" b="1" baseline="0" dirty="0" err="1">
                          <a:solidFill>
                            <a:srgbClr val="7030A0"/>
                          </a:solidFill>
                        </a:rPr>
                        <a:t>most</a:t>
                      </a:r>
                      <a:r>
                        <a:rPr lang="mr-IN" b="1" baseline="0" dirty="0">
                          <a:solidFill>
                            <a:srgbClr val="7030A0"/>
                          </a:solidFill>
                        </a:rPr>
                        <a:t>…</a:t>
                      </a:r>
                      <a:endParaRPr lang="es-ES_tradnl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833">
                <a:tc>
                  <a:txBody>
                    <a:bodyPr/>
                    <a:lstStyle/>
                    <a:p>
                      <a:r>
                        <a:rPr lang="es-ES_tradnl" b="1" dirty="0"/>
                        <a:t>QUICKLY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MORE QUICKLY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THE MOST QUICKLY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833">
                <a:tc>
                  <a:txBody>
                    <a:bodyPr/>
                    <a:lstStyle/>
                    <a:p>
                      <a:r>
                        <a:rPr lang="es-ES_tradnl" b="1" dirty="0">
                          <a:solidFill>
                            <a:srgbClr val="FF0000"/>
                          </a:solidFill>
                        </a:rPr>
                        <a:t>Irregular: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833">
                <a:tc>
                  <a:txBody>
                    <a:bodyPr/>
                    <a:lstStyle/>
                    <a:p>
                      <a:r>
                        <a:rPr lang="es-ES_tradnl" b="1" dirty="0"/>
                        <a:t>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BETTER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THE BEST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833">
                <a:tc>
                  <a:txBody>
                    <a:bodyPr/>
                    <a:lstStyle/>
                    <a:p>
                      <a:r>
                        <a:rPr lang="es-ES_tradnl" b="1" dirty="0"/>
                        <a:t>BADLY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WORSE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THE WORST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833">
                <a:tc>
                  <a:txBody>
                    <a:bodyPr/>
                    <a:lstStyle/>
                    <a:p>
                      <a:r>
                        <a:rPr lang="es-ES_tradnl" b="1" dirty="0"/>
                        <a:t>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HARDER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THE HARDEST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833">
                <a:tc>
                  <a:txBody>
                    <a:bodyPr/>
                    <a:lstStyle/>
                    <a:p>
                      <a:r>
                        <a:rPr lang="es-ES_tradnl" b="1" dirty="0"/>
                        <a:t>FAR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FURTHER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THE FURTHEST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5833">
                <a:tc>
                  <a:txBody>
                    <a:bodyPr/>
                    <a:lstStyle/>
                    <a:p>
                      <a:r>
                        <a:rPr lang="es-ES_tradnl" b="1" dirty="0"/>
                        <a:t>A LOT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THE</a:t>
                      </a:r>
                      <a:r>
                        <a:rPr lang="es-ES_tradnl" b="1" baseline="0" dirty="0"/>
                        <a:t> MOST</a:t>
                      </a:r>
                      <a:endParaRPr lang="es-ES_trad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833">
                <a:tc>
                  <a:txBody>
                    <a:bodyPr/>
                    <a:lstStyle/>
                    <a:p>
                      <a:r>
                        <a:rPr lang="es-ES_tradnl" b="1" dirty="0"/>
                        <a:t>NOT</a:t>
                      </a:r>
                      <a:r>
                        <a:rPr lang="es-ES_tradnl" b="1" baseline="0" dirty="0"/>
                        <a:t> MUCH</a:t>
                      </a:r>
                      <a:endParaRPr lang="es-ES_trad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THE LEAST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tabla superlativos y comparativos adverbios">
            <a:hlinkClick r:id="" action="ppaction://media"/>
            <a:extLst>
              <a:ext uri="{FF2B5EF4-FFF2-40B4-BE49-F238E27FC236}">
                <a16:creationId xmlns:a16="http://schemas.microsoft.com/office/drawing/2014/main" id="{E0ADC103-A027-487B-8DF1-08E3EF115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740" y="55127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6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B505D6A5-C420-4123-A890-555E23A77ACF}"/>
              </a:ext>
            </a:extLst>
          </p:cNvPr>
          <p:cNvSpPr txBox="1">
            <a:spLocks/>
          </p:cNvSpPr>
          <p:nvPr/>
        </p:nvSpPr>
        <p:spPr>
          <a:xfrm>
            <a:off x="438937" y="641993"/>
            <a:ext cx="9211089" cy="55740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We use </a:t>
            </a:r>
            <a:r>
              <a:rPr lang="en-GB" sz="2000" b="1" dirty="0">
                <a:solidFill>
                  <a:srgbClr val="7030A0"/>
                </a:solidFill>
              </a:rPr>
              <a:t>comparative and superlative adverbs </a:t>
            </a:r>
            <a:r>
              <a:rPr lang="en-GB" sz="2000" b="1" dirty="0">
                <a:solidFill>
                  <a:schemeClr val="tx1"/>
                </a:solidFill>
              </a:rPr>
              <a:t>to compare the way people do 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things.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Example:  </a:t>
            </a:r>
            <a:r>
              <a:rPr lang="en-GB" sz="2000" b="1" dirty="0">
                <a:solidFill>
                  <a:schemeClr val="tx1"/>
                </a:solidFill>
              </a:rPr>
              <a:t>Sara works more quickly than I do.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                  Who can swim the furthest?</a:t>
            </a:r>
          </a:p>
          <a:p>
            <a:endParaRPr lang="en-GB" sz="2000" b="1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We use </a:t>
            </a:r>
            <a:r>
              <a:rPr lang="en-GB" sz="2000" b="1" dirty="0">
                <a:solidFill>
                  <a:srgbClr val="7030A0"/>
                </a:solidFill>
              </a:rPr>
              <a:t>than</a:t>
            </a:r>
            <a:r>
              <a:rPr lang="en-GB" sz="2000" b="1" dirty="0">
                <a:solidFill>
                  <a:schemeClr val="tx1"/>
                </a:solidFill>
              </a:rPr>
              <a:t> after comparative adverbs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Example: </a:t>
            </a:r>
            <a:r>
              <a:rPr lang="en-GB" sz="2000" b="1" dirty="0">
                <a:solidFill>
                  <a:schemeClr val="tx1"/>
                </a:solidFill>
              </a:rPr>
              <a:t>He works harder </a:t>
            </a:r>
            <a:r>
              <a:rPr lang="en-GB" sz="20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</a:t>
            </a:r>
            <a:r>
              <a:rPr lang="en-GB" sz="2000" b="1" dirty="0">
                <a:solidFill>
                  <a:schemeClr val="tx1"/>
                </a:solidFill>
              </a:rPr>
              <a:t> the others.</a:t>
            </a:r>
          </a:p>
          <a:p>
            <a:endParaRPr lang="en-GB" sz="2000" b="1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We use </a:t>
            </a:r>
            <a:r>
              <a:rPr lang="en-GB" sz="2000" b="1" dirty="0">
                <a:solidFill>
                  <a:srgbClr val="7030A0"/>
                </a:solidFill>
              </a:rPr>
              <a:t>more, the most, less and the least</a:t>
            </a:r>
            <a:r>
              <a:rPr lang="en-GB" sz="2000" b="1" dirty="0">
                <a:solidFill>
                  <a:schemeClr val="tx1"/>
                </a:solidFill>
              </a:rPr>
              <a:t> to compare how much someone 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does something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Example: </a:t>
            </a:r>
            <a:r>
              <a:rPr lang="en-GB" sz="2000" b="1" dirty="0">
                <a:solidFill>
                  <a:schemeClr val="tx1"/>
                </a:solidFill>
              </a:rPr>
              <a:t>I enjoy basketball </a:t>
            </a:r>
            <a:r>
              <a:rPr lang="en-GB" sz="20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</a:t>
            </a:r>
            <a:r>
              <a:rPr lang="en-GB" sz="2000" b="1" dirty="0">
                <a:solidFill>
                  <a:schemeClr val="tx1"/>
                </a:solidFill>
              </a:rPr>
              <a:t>than football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                 I like swimming </a:t>
            </a:r>
            <a:r>
              <a:rPr lang="en-GB" sz="20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least</a:t>
            </a:r>
            <a:r>
              <a:rPr lang="en-GB" sz="2000" b="1" dirty="0">
                <a:solidFill>
                  <a:schemeClr val="tx1"/>
                </a:solidFill>
              </a:rPr>
              <a:t>.</a:t>
            </a:r>
          </a:p>
          <a:p>
            <a:endParaRPr lang="en-GB" sz="2000" b="1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We can use words like </a:t>
            </a:r>
            <a:r>
              <a:rPr lang="en-GB" sz="2000" b="1" dirty="0">
                <a:solidFill>
                  <a:srgbClr val="7030A0"/>
                </a:solidFill>
              </a:rPr>
              <a:t>much</a:t>
            </a:r>
            <a:r>
              <a:rPr lang="en-GB" sz="2000" b="1" dirty="0">
                <a:solidFill>
                  <a:schemeClr val="tx1"/>
                </a:solidFill>
              </a:rPr>
              <a:t> and </a:t>
            </a:r>
            <a:r>
              <a:rPr lang="en-GB" sz="2000" b="1" dirty="0">
                <a:solidFill>
                  <a:srgbClr val="7030A0"/>
                </a:solidFill>
              </a:rPr>
              <a:t>a bit </a:t>
            </a:r>
            <a:r>
              <a:rPr lang="en-GB" sz="2000" b="1" dirty="0">
                <a:solidFill>
                  <a:schemeClr val="tx1"/>
                </a:solidFill>
              </a:rPr>
              <a:t>to modify comparative adverbs.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Example: </a:t>
            </a:r>
            <a:r>
              <a:rPr lang="en-GB" sz="2000" b="1" dirty="0">
                <a:solidFill>
                  <a:schemeClr val="tx1"/>
                </a:solidFill>
              </a:rPr>
              <a:t>Anna works </a:t>
            </a:r>
            <a:r>
              <a:rPr lang="en-GB" sz="20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r>
              <a:rPr lang="en-GB" sz="2000" b="1" dirty="0">
                <a:solidFill>
                  <a:schemeClr val="tx1"/>
                </a:solidFill>
              </a:rPr>
              <a:t> harder than I do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                 I can ski </a:t>
            </a:r>
            <a:r>
              <a:rPr lang="en-GB" sz="20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bit </a:t>
            </a:r>
            <a:r>
              <a:rPr lang="en-GB" sz="2000" b="1" dirty="0">
                <a:solidFill>
                  <a:schemeClr val="tx1"/>
                </a:solidFill>
              </a:rPr>
              <a:t>better than I can snowboard.</a:t>
            </a:r>
            <a:endParaRPr lang="en-GB" sz="2000" b="1" dirty="0">
              <a:solidFill>
                <a:srgbClr val="FF0000"/>
              </a:solidFill>
            </a:endParaRPr>
          </a:p>
          <a:p>
            <a:endParaRPr lang="es-ES_tradnl" b="1" dirty="0">
              <a:solidFill>
                <a:srgbClr val="FF0000"/>
              </a:solidFill>
            </a:endParaRPr>
          </a:p>
        </p:txBody>
      </p:sp>
      <p:pic>
        <p:nvPicPr>
          <p:cNvPr id="2" name="diopsitiva 4.1">
            <a:hlinkClick r:id="" action="ppaction://media"/>
            <a:extLst>
              <a:ext uri="{FF2B5EF4-FFF2-40B4-BE49-F238E27FC236}">
                <a16:creationId xmlns:a16="http://schemas.microsoft.com/office/drawing/2014/main" id="{C346EB58-7C8A-432A-943B-F7BC95828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60013" y="1405878"/>
            <a:ext cx="406400" cy="406400"/>
          </a:xfrm>
          <a:prstGeom prst="rect">
            <a:avLst/>
          </a:prstGeom>
        </p:spPr>
      </p:pic>
      <p:pic>
        <p:nvPicPr>
          <p:cNvPr id="3" name="diapo 4.2">
            <a:hlinkClick r:id="" action="ppaction://media"/>
            <a:extLst>
              <a:ext uri="{FF2B5EF4-FFF2-40B4-BE49-F238E27FC236}">
                <a16:creationId xmlns:a16="http://schemas.microsoft.com/office/drawing/2014/main" id="{D8912F38-8FE6-4F0F-9FAC-50664F5F81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5460" y="2576163"/>
            <a:ext cx="406400" cy="406400"/>
          </a:xfrm>
          <a:prstGeom prst="rect">
            <a:avLst/>
          </a:prstGeom>
        </p:spPr>
      </p:pic>
      <p:pic>
        <p:nvPicPr>
          <p:cNvPr id="4" name="diapo 4.3">
            <a:hlinkClick r:id="" action="ppaction://media"/>
            <a:extLst>
              <a:ext uri="{FF2B5EF4-FFF2-40B4-BE49-F238E27FC236}">
                <a16:creationId xmlns:a16="http://schemas.microsoft.com/office/drawing/2014/main" id="{A53BC70F-5FE4-445A-904A-B2ED37F439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7366" y="3714071"/>
            <a:ext cx="406400" cy="406400"/>
          </a:xfrm>
          <a:prstGeom prst="rect">
            <a:avLst/>
          </a:prstGeom>
        </p:spPr>
      </p:pic>
      <p:pic>
        <p:nvPicPr>
          <p:cNvPr id="5" name="ddispo 4.4">
            <a:hlinkClick r:id="" action="ppaction://media"/>
            <a:extLst>
              <a:ext uri="{FF2B5EF4-FFF2-40B4-BE49-F238E27FC236}">
                <a16:creationId xmlns:a16="http://schemas.microsoft.com/office/drawing/2014/main" id="{A2B57F10-6EAB-464F-851E-174E219EE3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25839" y="52499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1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F02CB6F-5035-489A-BA4E-89D055251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0"/>
            <a:ext cx="6894013" cy="884466"/>
          </a:xfrm>
        </p:spPr>
        <p:txBody>
          <a:bodyPr>
            <a:normAutofit/>
          </a:bodyPr>
          <a:lstStyle/>
          <a:p>
            <a:pPr algn="ctr"/>
            <a:r>
              <a:rPr lang="es-CL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VOCABULARY  7.1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66C78EF-9AA1-41F5-9140-3056365F7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818" y="927431"/>
            <a:ext cx="2420654" cy="460648"/>
          </a:xfrm>
        </p:spPr>
        <p:txBody>
          <a:bodyPr/>
          <a:lstStyle/>
          <a:p>
            <a:pPr algn="ctr"/>
            <a:r>
              <a:rPr lang="es-CL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A. </a:t>
            </a:r>
            <a:r>
              <a:rPr lang="es-CL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SPORTS</a:t>
            </a:r>
            <a:endParaRPr lang="es-CL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C084DD9-6A90-4FD8-A8BA-DCBA139AA200}"/>
              </a:ext>
            </a:extLst>
          </p:cNvPr>
          <p:cNvSpPr txBox="1">
            <a:spLocks/>
          </p:cNvSpPr>
          <p:nvPr/>
        </p:nvSpPr>
        <p:spPr>
          <a:xfrm>
            <a:off x="582933" y="1418865"/>
            <a:ext cx="4796940" cy="4582440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CLIMBING: ALPINISMO/MONTAÑISMO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DO ATHLETICS: HACER ATLETISMO 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DO FENCING: HACER ESGRIMA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DO KARATE: HACER KARATE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GO CYCLING:  HACER CICLISMO/ ANDAR EN BICICLETA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GO HORSE-RIDING: MONTAR A CABALLO / HACER EQUITACIÓN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GO RUNNING: SALIR A CORRER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GO SHOOTING: IR DE CAZA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GO SNOW BOARDING: HACER SNOWBOARD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GO SWIMMING: IR A NADAR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GO WINDSURFING: HACER WINDSURF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PLAY FOOTBALL: JUGAR FUTBOL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PLAY GOLF: JUGAR GOLF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PLAY HOCKEY: JUGAR HOCKEY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PLAY TENNIS: JUGAR TENIS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SAILING: NAVEGAR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WATER SPORTS: DEPORTES ACUÁTICOS</a:t>
            </a:r>
          </a:p>
          <a:p>
            <a:pPr marL="292608" indent="-228600" algn="just">
              <a:buAutoNum type="arabicPeriod"/>
              <a:defRPr/>
            </a:pPr>
            <a:r>
              <a:rPr lang="en-GB" sz="1200" b="1" dirty="0">
                <a:latin typeface="Calibri" pitchFamily="34" charset="0"/>
              </a:rPr>
              <a:t>YATCHING: VIAJAR/NAVEGAR  EN YATE</a:t>
            </a:r>
          </a:p>
          <a:p>
            <a:endParaRPr lang="es-CL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3172CBE-405D-4C92-AB7E-DB6B6BBFF0AF}"/>
              </a:ext>
            </a:extLst>
          </p:cNvPr>
          <p:cNvSpPr txBox="1">
            <a:spLocks/>
          </p:cNvSpPr>
          <p:nvPr/>
        </p:nvSpPr>
        <p:spPr>
          <a:xfrm>
            <a:off x="5777381" y="875372"/>
            <a:ext cx="2736304" cy="4606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B. SPORTS WORDS 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CF827B2-68D8-4CBA-9134-BBF5DC2E517E}"/>
              </a:ext>
            </a:extLst>
          </p:cNvPr>
          <p:cNvSpPr txBox="1">
            <a:spLocks/>
          </p:cNvSpPr>
          <p:nvPr/>
        </p:nvSpPr>
        <p:spPr>
          <a:xfrm>
            <a:off x="5248670" y="1870419"/>
            <a:ext cx="4250436" cy="4182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BALL: BALÓN/PELOTA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BOOTS: BOTAS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COURT: CANCHA / PISTA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FOOTBALL: FUTBOL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GLOVE: GUANTES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GOAL: META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HELMET: CASCO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PITCH: CAMPO/ CANCHA/ LANZAR (BASEBALL)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RACKET: RAQUETA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RIDING SCHOOL: ESCUELA DE EQUITACIÓN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RUNNING SHOES: ZAPATOS PARA CORRER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SHOOTING RANGE: CAMPO DE TIRO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SHORTS: PANTALONES CORTOS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SWIMMING POOL: PISCINA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SWIMSUIT: TRAJE DE BAÑO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TARGET: BLANCO / META 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TRACK: HIPÓDROMO / PISTA</a:t>
            </a:r>
          </a:p>
          <a:p>
            <a:pPr marL="292608" indent="-2286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GB" b="1" dirty="0">
                <a:solidFill>
                  <a:schemeClr val="tx1"/>
                </a:solidFill>
                <a:latin typeface="Calibri" pitchFamily="34" charset="0"/>
              </a:rPr>
              <a:t>UNIFORM: UNIFORME</a:t>
            </a:r>
          </a:p>
          <a:p>
            <a:pPr marL="64008" algn="just">
              <a:lnSpc>
                <a:spcPct val="150000"/>
              </a:lnSpc>
              <a:defRPr/>
            </a:pPr>
            <a:endParaRPr lang="en-GB" b="1" dirty="0">
              <a:solidFill>
                <a:schemeClr val="tx1"/>
              </a:solidFill>
              <a:latin typeface="Calibri" pitchFamily="34" charset="0"/>
            </a:endParaRPr>
          </a:p>
          <a:p>
            <a:pPr marL="64008" algn="just">
              <a:lnSpc>
                <a:spcPct val="150000"/>
              </a:lnSpc>
              <a:defRPr/>
            </a:pPr>
            <a:endParaRPr lang="en-GB" b="1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endParaRPr lang="es-CL" dirty="0"/>
          </a:p>
        </p:txBody>
      </p:sp>
      <p:pic>
        <p:nvPicPr>
          <p:cNvPr id="2" name="vocabulario">
            <a:hlinkClick r:id="" action="ppaction://media"/>
            <a:extLst>
              <a:ext uri="{FF2B5EF4-FFF2-40B4-BE49-F238E27FC236}">
                <a16:creationId xmlns:a16="http://schemas.microsoft.com/office/drawing/2014/main" id="{8792A586-9A35-4F83-9BD8-DE9922E3C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5533" y="3981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8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08A71C3-FA20-6D43-99B6-875CE36D4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211756"/>
            <a:ext cx="4946188" cy="2733575"/>
          </a:xfrm>
        </p:spPr>
        <p:txBody>
          <a:bodyPr/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Semana del 30 de marzo al 3 de abril</a:t>
            </a:r>
            <a:br>
              <a:rPr lang="es-ES" dirty="0"/>
            </a:br>
            <a:endParaRPr lang="es-CL" dirty="0"/>
          </a:p>
        </p:txBody>
      </p:sp>
      <p:pic>
        <p:nvPicPr>
          <p:cNvPr id="2" name="libro">
            <a:hlinkClick r:id="" action="ppaction://media"/>
            <a:extLst>
              <a:ext uri="{FF2B5EF4-FFF2-40B4-BE49-F238E27FC236}">
                <a16:creationId xmlns:a16="http://schemas.microsoft.com/office/drawing/2014/main" id="{A58468D8-ACB5-44F9-A0CE-AF8120654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69700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A3940DA-1CCF-4CC4-BBC2-E82F285DBD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7464" y="0"/>
            <a:ext cx="7483876" cy="6858000"/>
          </a:xfrm>
          <a:prstGeom prst="rect">
            <a:avLst/>
          </a:prstGeom>
        </p:spPr>
      </p:pic>
      <p:pic>
        <p:nvPicPr>
          <p:cNvPr id="3" name="13 Pista 13">
            <a:hlinkClick r:id="" action="ppaction://media"/>
            <a:extLst>
              <a:ext uri="{FF2B5EF4-FFF2-40B4-BE49-F238E27FC236}">
                <a16:creationId xmlns:a16="http://schemas.microsoft.com/office/drawing/2014/main" id="{DB6F378B-4027-447F-A703-3F1E532CE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54279" y="1725473"/>
            <a:ext cx="406400" cy="406400"/>
          </a:xfrm>
          <a:prstGeom prst="rect">
            <a:avLst/>
          </a:prstGeom>
        </p:spPr>
      </p:pic>
      <p:pic>
        <p:nvPicPr>
          <p:cNvPr id="6" name="7.1 ejercicio 1">
            <a:hlinkClick r:id="" action="ppaction://media"/>
            <a:extLst>
              <a:ext uri="{FF2B5EF4-FFF2-40B4-BE49-F238E27FC236}">
                <a16:creationId xmlns:a16="http://schemas.microsoft.com/office/drawing/2014/main" id="{EDBA80F9-C945-489D-8496-28E62B763D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73078" y="761013"/>
            <a:ext cx="406400" cy="406400"/>
          </a:xfrm>
          <a:prstGeom prst="rect">
            <a:avLst/>
          </a:prstGeom>
        </p:spPr>
      </p:pic>
      <p:pic>
        <p:nvPicPr>
          <p:cNvPr id="7" name="7.1 ejercicio 2 y 3">
            <a:hlinkClick r:id="" action="ppaction://media"/>
            <a:extLst>
              <a:ext uri="{FF2B5EF4-FFF2-40B4-BE49-F238E27FC236}">
                <a16:creationId xmlns:a16="http://schemas.microsoft.com/office/drawing/2014/main" id="{519883BB-4F0C-4CD1-9FA1-184AD80ACE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19478" y="1928673"/>
            <a:ext cx="406400" cy="406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A52608F-FB69-4F52-B0E6-2DA2E825D886}"/>
              </a:ext>
            </a:extLst>
          </p:cNvPr>
          <p:cNvSpPr txBox="1"/>
          <p:nvPr/>
        </p:nvSpPr>
        <p:spPr>
          <a:xfrm>
            <a:off x="6079478" y="761013"/>
            <a:ext cx="456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492A8F-F727-457E-98D6-B345FF89BD57}"/>
              </a:ext>
            </a:extLst>
          </p:cNvPr>
          <p:cNvSpPr txBox="1"/>
          <p:nvPr/>
        </p:nvSpPr>
        <p:spPr>
          <a:xfrm>
            <a:off x="9025878" y="1965741"/>
            <a:ext cx="456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</a:t>
            </a:r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18587C1-1E00-42B0-9E8E-543FFF62EE57}"/>
              </a:ext>
            </a:extLst>
          </p:cNvPr>
          <p:cNvSpPr txBox="1"/>
          <p:nvPr/>
        </p:nvSpPr>
        <p:spPr>
          <a:xfrm>
            <a:off x="3361061" y="1947207"/>
            <a:ext cx="456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</a:t>
            </a:r>
            <a:endParaRPr lang="es-CL" dirty="0"/>
          </a:p>
        </p:txBody>
      </p:sp>
      <p:pic>
        <p:nvPicPr>
          <p:cNvPr id="11" name="7.1 ejercicio 4">
            <a:hlinkClick r:id="" action="ppaction://media"/>
            <a:extLst>
              <a:ext uri="{FF2B5EF4-FFF2-40B4-BE49-F238E27FC236}">
                <a16:creationId xmlns:a16="http://schemas.microsoft.com/office/drawing/2014/main" id="{40113C39-2952-451F-A315-0772221364C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5055" y="3022600"/>
            <a:ext cx="406400" cy="4064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3399380-EC46-4505-B5BB-8854B3B08643}"/>
              </a:ext>
            </a:extLst>
          </p:cNvPr>
          <p:cNvSpPr txBox="1"/>
          <p:nvPr/>
        </p:nvSpPr>
        <p:spPr>
          <a:xfrm>
            <a:off x="8911455" y="3059668"/>
            <a:ext cx="456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</a:t>
            </a:r>
            <a:endParaRPr lang="es-CL" dirty="0"/>
          </a:p>
        </p:txBody>
      </p:sp>
      <p:pic>
        <p:nvPicPr>
          <p:cNvPr id="13" name="7.1 ejercico 5">
            <a:hlinkClick r:id="" action="ppaction://media"/>
            <a:extLst>
              <a:ext uri="{FF2B5EF4-FFF2-40B4-BE49-F238E27FC236}">
                <a16:creationId xmlns:a16="http://schemas.microsoft.com/office/drawing/2014/main" id="{9E08A0A2-6A6D-4C07-AAF8-208E64E7C99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98655" y="3785093"/>
            <a:ext cx="406400" cy="4064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A186415-D88E-43DF-85A0-46C449C33A9E}"/>
              </a:ext>
            </a:extLst>
          </p:cNvPr>
          <p:cNvSpPr txBox="1"/>
          <p:nvPr/>
        </p:nvSpPr>
        <p:spPr>
          <a:xfrm>
            <a:off x="8498027" y="3822161"/>
            <a:ext cx="456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</a:t>
            </a:r>
            <a:endParaRPr lang="es-CL" dirty="0"/>
          </a:p>
        </p:txBody>
      </p:sp>
      <p:pic>
        <p:nvPicPr>
          <p:cNvPr id="15" name="7.1 ejercico 6">
            <a:hlinkClick r:id="" action="ppaction://media"/>
            <a:extLst>
              <a:ext uri="{FF2B5EF4-FFF2-40B4-BE49-F238E27FC236}">
                <a16:creationId xmlns:a16="http://schemas.microsoft.com/office/drawing/2014/main" id="{82D525BC-F100-4A94-A2DA-E1A09F34E73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94827" y="4951273"/>
            <a:ext cx="406400" cy="4064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13A1299-9FAA-4619-A09D-9BD027943AEA}"/>
              </a:ext>
            </a:extLst>
          </p:cNvPr>
          <p:cNvSpPr txBox="1"/>
          <p:nvPr/>
        </p:nvSpPr>
        <p:spPr>
          <a:xfrm>
            <a:off x="8824713" y="4985213"/>
            <a:ext cx="456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4223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16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86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93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31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B34550A-59C0-4A5B-A2FD-641D53DC9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241" y="0"/>
            <a:ext cx="7572652" cy="6858000"/>
          </a:xfrm>
          <a:prstGeom prst="rect">
            <a:avLst/>
          </a:prstGeom>
        </p:spPr>
      </p:pic>
      <p:pic>
        <p:nvPicPr>
          <p:cNvPr id="3" name="7.1 ejercico 7">
            <a:hlinkClick r:id="" action="ppaction://media"/>
            <a:extLst>
              <a:ext uri="{FF2B5EF4-FFF2-40B4-BE49-F238E27FC236}">
                <a16:creationId xmlns:a16="http://schemas.microsoft.com/office/drawing/2014/main" id="{8D3389FA-5F5F-4A2B-8460-B4E0018B0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0398" y="18408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3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13B01E1-FDE5-A540-9BDF-BB10991EF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Semana del 6 al 10 de abril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124576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NAC Parvulari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E3C24"/>
      </a:accent1>
      <a:accent2>
        <a:srgbClr val="008E00"/>
      </a:accent2>
      <a:accent3>
        <a:srgbClr val="F3E957"/>
      </a:accent3>
      <a:accent4>
        <a:srgbClr val="FFC000"/>
      </a:accent4>
      <a:accent5>
        <a:srgbClr val="5B9BD5"/>
      </a:accent5>
      <a:accent6>
        <a:srgbClr val="A9A9A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ducación Media" id="{3C30B8FE-63F1-FF4B-91CE-CB4837F9A26D}" vid="{9C5DD878-416D-D84D-879A-E95EEBFA6BAF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ducación Media" id="{3C30B8FE-63F1-FF4B-91CE-CB4837F9A26D}" vid="{41B2ED15-6EFB-B24C-B823-EA825DAFE636}"/>
    </a:ext>
  </a:extLst>
</a:theme>
</file>

<file path=ppt/theme/theme3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ducación Media" id="{3C30B8FE-63F1-FF4B-91CE-CB4837F9A26D}" vid="{A50413CE-5F6B-F24B-B77E-D5B7764729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347</TotalTime>
  <Words>492</Words>
  <Application>Microsoft Office PowerPoint</Application>
  <PresentationFormat>A4 (210 x 297 mm)</PresentationFormat>
  <Paragraphs>104</Paragraphs>
  <Slides>12</Slides>
  <Notes>0</Notes>
  <HiddenSlides>0</HiddenSlides>
  <MMClips>18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Colonna MT</vt:lpstr>
      <vt:lpstr>Comic Sans MS</vt:lpstr>
      <vt:lpstr>Tema de Office</vt:lpstr>
      <vt:lpstr>Diseño personalizado</vt:lpstr>
      <vt:lpstr>3_Diseño personalizado</vt:lpstr>
      <vt:lpstr>                        English Class 1st Semester Year 12 (FINAL YEAR) </vt:lpstr>
      <vt:lpstr>Unit 7.1</vt:lpstr>
      <vt:lpstr> Contents </vt:lpstr>
      <vt:lpstr>Presentación de PowerPoint</vt:lpstr>
      <vt:lpstr>VOCABULARY  7.1</vt:lpstr>
      <vt:lpstr>Semana del 30 de marzo al 3 de abril </vt:lpstr>
      <vt:lpstr>Presentación de PowerPoint</vt:lpstr>
      <vt:lpstr>Presentación de PowerPoint</vt:lpstr>
      <vt:lpstr>Semana del 6 al 10 de abril</vt:lpstr>
      <vt:lpstr>Presentación de PowerPoint</vt:lpstr>
      <vt:lpstr>Este material es solo para practicar y también les muestra una lista de comparative and suprrlatives adverbs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Renato Briceño Espinoza</dc:creator>
  <cp:lastModifiedBy>maria cortez</cp:lastModifiedBy>
  <cp:revision>19</cp:revision>
  <dcterms:created xsi:type="dcterms:W3CDTF">2020-03-25T20:56:26Z</dcterms:created>
  <dcterms:modified xsi:type="dcterms:W3CDTF">2020-03-28T03:58:09Z</dcterms:modified>
</cp:coreProperties>
</file>